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5" r:id="rId3"/>
    <p:sldId id="288" r:id="rId4"/>
    <p:sldId id="261" r:id="rId5"/>
    <p:sldId id="290" r:id="rId6"/>
    <p:sldId id="292" r:id="rId7"/>
    <p:sldId id="293" r:id="rId8"/>
    <p:sldId id="274" r:id="rId9"/>
    <p:sldId id="289" r:id="rId10"/>
    <p:sldId id="262" r:id="rId11"/>
    <p:sldId id="263" r:id="rId12"/>
    <p:sldId id="264" r:id="rId13"/>
    <p:sldId id="279" r:id="rId14"/>
    <p:sldId id="280" r:id="rId15"/>
    <p:sldId id="281" r:id="rId16"/>
    <p:sldId id="282" r:id="rId17"/>
    <p:sldId id="273" r:id="rId18"/>
    <p:sldId id="285" r:id="rId19"/>
    <p:sldId id="259" r:id="rId20"/>
    <p:sldId id="270" r:id="rId21"/>
    <p:sldId id="271" r:id="rId22"/>
    <p:sldId id="272" r:id="rId23"/>
    <p:sldId id="260" r:id="rId24"/>
    <p:sldId id="286" r:id="rId25"/>
    <p:sldId id="283" r:id="rId26"/>
    <p:sldId id="287" r:id="rId27"/>
    <p:sldId id="268" r:id="rId28"/>
    <p:sldId id="267" r:id="rId29"/>
    <p:sldId id="266" r:id="rId30"/>
    <p:sldId id="284"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94660"/>
  </p:normalViewPr>
  <p:slideViewPr>
    <p:cSldViewPr>
      <p:cViewPr varScale="1">
        <p:scale>
          <a:sx n="115" d="100"/>
          <a:sy n="115" d="100"/>
        </p:scale>
        <p:origin x="-15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8F299-737C-4238-B512-E43E51087D0C}" type="datetimeFigureOut">
              <a:rPr lang="en-US" smtClean="0"/>
              <a:pPr/>
              <a:t>5/1/2012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83596-F665-4DB3-BFF5-15D85D007F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83596-F665-4DB3-BFF5-15D85D007FA2}"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Federal Motor Vehicle Safety Standard (FMVSS) 202 was recently revised to require higher head restraints that lie closer to occupants' heads. </a:t>
            </a:r>
            <a:endParaRPr lang="en-US" dirty="0"/>
          </a:p>
        </p:txBody>
      </p:sp>
      <p:sp>
        <p:nvSpPr>
          <p:cNvPr id="4" name="Slide Number Placeholder 3"/>
          <p:cNvSpPr>
            <a:spLocks noGrp="1"/>
          </p:cNvSpPr>
          <p:nvPr>
            <p:ph type="sldNum" sz="quarter" idx="10"/>
          </p:nvPr>
        </p:nvSpPr>
        <p:spPr/>
        <p:txBody>
          <a:bodyPr/>
          <a:lstStyle/>
          <a:p>
            <a:fld id="{36F8743F-B0FE-4715-B83E-28A85773ADF3}"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2010 Audi A4 rollover roof strength test after</a:t>
            </a:r>
          </a:p>
          <a:p>
            <a:endParaRPr lang="en-US" dirty="0"/>
          </a:p>
        </p:txBody>
      </p:sp>
      <p:sp>
        <p:nvSpPr>
          <p:cNvPr id="4" name="Slide Number Placeholder 3"/>
          <p:cNvSpPr>
            <a:spLocks noGrp="1"/>
          </p:cNvSpPr>
          <p:nvPr>
            <p:ph type="sldNum" sz="quarter" idx="10"/>
          </p:nvPr>
        </p:nvSpPr>
        <p:spPr/>
        <p:txBody>
          <a:bodyPr/>
          <a:lstStyle/>
          <a:p>
            <a:fld id="{36F8743F-B0FE-4715-B83E-28A85773ADF3}"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Mercedes Benz is using a boron alloyed steel tube inside the A-Post for added strength and flexibility on the CLK series. </a:t>
            </a:r>
            <a:endParaRPr lang="en-US" dirty="0"/>
          </a:p>
        </p:txBody>
      </p:sp>
      <p:sp>
        <p:nvSpPr>
          <p:cNvPr id="4" name="Slide Number Placeholder 3"/>
          <p:cNvSpPr>
            <a:spLocks noGrp="1"/>
          </p:cNvSpPr>
          <p:nvPr>
            <p:ph type="sldNum" sz="quarter" idx="10"/>
          </p:nvPr>
        </p:nvSpPr>
        <p:spPr/>
        <p:txBody>
          <a:bodyPr/>
          <a:lstStyle/>
          <a:p>
            <a:fld id="{A4383596-F665-4DB3-BFF5-15D85D007FA2}"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Chrysler is also using an ultra high strength steel pipe inside their B-Post on their mini-vans.</a:t>
            </a:r>
          </a:p>
          <a:p>
            <a:endParaRPr lang="en-US" dirty="0"/>
          </a:p>
        </p:txBody>
      </p:sp>
      <p:sp>
        <p:nvSpPr>
          <p:cNvPr id="4" name="Slide Number Placeholder 3"/>
          <p:cNvSpPr>
            <a:spLocks noGrp="1"/>
          </p:cNvSpPr>
          <p:nvPr>
            <p:ph type="sldNum" sz="quarter" idx="10"/>
          </p:nvPr>
        </p:nvSpPr>
        <p:spPr/>
        <p:txBody>
          <a:bodyPr/>
          <a:lstStyle/>
          <a:p>
            <a:fld id="{A4383596-F665-4DB3-BFF5-15D85D007FA2}"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2007 Dodge Caliber has Ultra-High Strength Steel UHSS in the A-pillar, B-pillar, and roof-rail reinforcements. The B-pillar is made from a tailor-rolled, hot stamped steel.</a:t>
            </a:r>
            <a:endParaRPr lang="en-US" dirty="0"/>
          </a:p>
        </p:txBody>
      </p:sp>
      <p:sp>
        <p:nvSpPr>
          <p:cNvPr id="4" name="Slide Number Placeholder 3"/>
          <p:cNvSpPr>
            <a:spLocks noGrp="1"/>
          </p:cNvSpPr>
          <p:nvPr>
            <p:ph type="sldNum" sz="quarter" idx="10"/>
          </p:nvPr>
        </p:nvSpPr>
        <p:spPr/>
        <p:txBody>
          <a:bodyPr/>
          <a:lstStyle/>
          <a:p>
            <a:fld id="{A4383596-F665-4DB3-BFF5-15D85D007FA2}" type="slidenum">
              <a:rPr lang="en-US" smtClean="0"/>
              <a:pPr/>
              <a:t>23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83596-F665-4DB3-BFF5-15D85D007FA2}"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FE91C-9801-404F-A43E-24779C539EF0}"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D56C3-2B16-444B-B0E3-8329C94402E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E91C-9801-404F-A43E-24779C539EF0}" type="datetimeFigureOut">
              <a:rPr lang="en-US" smtClean="0"/>
              <a:pPr/>
              <a:t>5/1/2012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D56C3-2B16-444B-B0E3-8329C94402E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Mike\dwhelper\TEAMgold-RSX%20200-107%20PLUS.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H:\2011%20Chevrolet%20Volt%20All-Electric%20Plug-In%20(FMVSS%20214)%20NHTSA%20S.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H:\2011%20Dodge%20Charger%20(FMVSS%20214)%20NHTSA%20Side%20Pole%20Impact.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Advanced Steels in Vehicle Construction</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Mike Smith</a:t>
            </a:r>
          </a:p>
          <a:p>
            <a:r>
              <a:rPr lang="en-US" b="1" dirty="0" smtClean="0">
                <a:solidFill>
                  <a:srgbClr val="FF0000"/>
                </a:solidFill>
              </a:rPr>
              <a:t>BoronExtrication.com</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smtClean="0"/>
              <a:t>Roof </a:t>
            </a:r>
            <a:r>
              <a:rPr lang="en-US" b="1" dirty="0"/>
              <a:t>Crush </a:t>
            </a:r>
            <a:r>
              <a:rPr lang="en-US" b="1" dirty="0" smtClean="0"/>
              <a:t>Resistance</a:t>
            </a:r>
            <a:br>
              <a:rPr lang="en-US" b="1" dirty="0" smtClean="0"/>
            </a:br>
            <a:r>
              <a:rPr lang="en-US" b="1" dirty="0" smtClean="0"/>
              <a:t>FMVSS 216</a:t>
            </a:r>
            <a:endParaRPr lang="en-US" b="1" dirty="0"/>
          </a:p>
        </p:txBody>
      </p:sp>
      <p:pic>
        <p:nvPicPr>
          <p:cNvPr id="6146" name="Picture 2" descr="http://www.carmk.net/media/2009/03/20090325091134375.jpg"/>
          <p:cNvPicPr>
            <a:picLocks noChangeAspect="1" noChangeArrowheads="1"/>
          </p:cNvPicPr>
          <p:nvPr/>
        </p:nvPicPr>
        <p:blipFill>
          <a:blip r:embed="rId2" cstate="print"/>
          <a:srcRect/>
          <a:stretch>
            <a:fillRect/>
          </a:stretch>
        </p:blipFill>
        <p:spPr bwMode="auto">
          <a:xfrm>
            <a:off x="609602" y="1524000"/>
            <a:ext cx="7850556" cy="52561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Roof Crush IIHS Test</a:t>
            </a:r>
            <a:endParaRPr lang="en-US" b="1" dirty="0"/>
          </a:p>
        </p:txBody>
      </p:sp>
      <p:pic>
        <p:nvPicPr>
          <p:cNvPr id="7170" name="Picture 2" descr="http://www.eurocarnews.com/media/pictorials/655/3290.jpg"/>
          <p:cNvPicPr>
            <a:picLocks noChangeAspect="1" noChangeArrowheads="1"/>
          </p:cNvPicPr>
          <p:nvPr/>
        </p:nvPicPr>
        <p:blipFill>
          <a:blip r:embed="rId3" cstate="print"/>
          <a:srcRect/>
          <a:stretch>
            <a:fillRect/>
          </a:stretch>
        </p:blipFill>
        <p:spPr bwMode="auto">
          <a:xfrm>
            <a:off x="723430" y="1498810"/>
            <a:ext cx="7810970" cy="522883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Occupant Ejection </a:t>
            </a:r>
            <a:r>
              <a:rPr lang="en-US" dirty="0" smtClean="0"/>
              <a:t>Mitigation</a:t>
            </a:r>
            <a:r>
              <a:rPr lang="en-US" dirty="0"/>
              <a:t/>
            </a:r>
            <a:br>
              <a:rPr lang="en-US" dirty="0"/>
            </a:br>
            <a:r>
              <a:rPr lang="en-US" dirty="0" smtClean="0"/>
              <a:t>FMVSS </a:t>
            </a:r>
            <a:r>
              <a:rPr lang="en-US" dirty="0"/>
              <a:t>226</a:t>
            </a:r>
          </a:p>
        </p:txBody>
      </p:sp>
      <p:pic>
        <p:nvPicPr>
          <p:cNvPr id="1028" name="Picture 4" descr="http://www.mgasouthcarolinatesting.com/blog/wp-content/uploads/2011/04/VRTC-Ejection-Mitigation-System_SM.jpg"/>
          <p:cNvPicPr>
            <a:picLocks noChangeAspect="1" noChangeArrowheads="1"/>
          </p:cNvPicPr>
          <p:nvPr/>
        </p:nvPicPr>
        <p:blipFill>
          <a:blip r:embed="rId2" cstate="print"/>
          <a:srcRect/>
          <a:stretch>
            <a:fillRect/>
          </a:stretch>
        </p:blipFill>
        <p:spPr bwMode="auto">
          <a:xfrm>
            <a:off x="3733800" y="2152719"/>
            <a:ext cx="5019675" cy="4352857"/>
          </a:xfrm>
          <a:prstGeom prst="rect">
            <a:avLst/>
          </a:prstGeom>
          <a:noFill/>
        </p:spPr>
      </p:pic>
      <p:pic>
        <p:nvPicPr>
          <p:cNvPr id="1026" name="Picture 2" descr="    er19ja11.028  "/>
          <p:cNvPicPr>
            <a:picLocks noChangeAspect="1" noChangeArrowheads="1"/>
          </p:cNvPicPr>
          <p:nvPr/>
        </p:nvPicPr>
        <p:blipFill>
          <a:blip r:embed="rId3" cstate="print"/>
          <a:srcRect/>
          <a:stretch>
            <a:fillRect/>
          </a:stretch>
        </p:blipFill>
        <p:spPr bwMode="auto">
          <a:xfrm>
            <a:off x="304800" y="1676400"/>
            <a:ext cx="4086225" cy="22193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high-strength steels</a:t>
            </a:r>
            <a:endParaRPr lang="en-US" dirty="0"/>
          </a:p>
        </p:txBody>
      </p:sp>
      <p:sp>
        <p:nvSpPr>
          <p:cNvPr id="3" name="Content Placeholder 2"/>
          <p:cNvSpPr>
            <a:spLocks noGrp="1"/>
          </p:cNvSpPr>
          <p:nvPr>
            <p:ph idx="1"/>
          </p:nvPr>
        </p:nvSpPr>
        <p:spPr/>
        <p:txBody>
          <a:bodyPr/>
          <a:lstStyle/>
          <a:p>
            <a:r>
              <a:rPr lang="en-US" dirty="0"/>
              <a:t>Advanced high-strength steels (AHSS) require less energy and emissions to produce than other automotive structural material, make lighter parts that reduce vehicle weight and increase fuel economy, and are fully recyclable.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high-strength steels</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These new steels benefit the vehicle in three vital areas of a vehicle’s life: manufacturing, driving, and end-of-life recycling. Consequently, they are the fastest-growing material in new vehicles today.</a:t>
            </a:r>
          </a:p>
          <a:p>
            <a:pPr fontAlgn="base"/>
            <a:r>
              <a:rPr lang="en-US" dirty="0"/>
              <a:t>The use of AHSS reduces a vehicle’s structural weight by as much as 25 percent and can cut total life cycle CO</a:t>
            </a:r>
            <a:r>
              <a:rPr lang="en-US" baseline="-25000" dirty="0"/>
              <a:t>2</a:t>
            </a:r>
            <a:r>
              <a:rPr lang="en-US" dirty="0"/>
              <a:t> emissions by up to 15 percent more than any other automotive material.</a:t>
            </a:r>
          </a:p>
          <a:p>
            <a:pPr fontAlgn="base"/>
            <a:r>
              <a:rPr lang="en-US" dirty="0"/>
              <a:t>Because it is fully recyclable, steel used in today’s cars can help automakers reduce the carbon footprint of tomorrow’s vehicles, as well.</a:t>
            </a:r>
          </a:p>
          <a:p>
            <a:pPr fontAlgn="base"/>
            <a:r>
              <a:rPr lang="en-US" dirty="0"/>
              <a:t>Automobiles are recycled more than any other product, with nearly 100 percent of vehicles recycled today for their iron and steel content, In 2008, this resulted in more than 14.8 million tons of steel recovered for re-use from scrapped automobiles</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AMgold-RSX 200-107 PLUS.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Cutters</a:t>
            </a:r>
            <a:endParaRPr lang="en-US" dirty="0"/>
          </a:p>
        </p:txBody>
      </p:sp>
      <p:pic>
        <p:nvPicPr>
          <p:cNvPr id="1026" name="Picture 2" descr="Cutter RSX 200 - 107"/>
          <p:cNvPicPr>
            <a:picLocks noChangeAspect="1" noChangeArrowheads="1"/>
          </p:cNvPicPr>
          <p:nvPr/>
        </p:nvPicPr>
        <p:blipFill>
          <a:blip r:embed="rId2" cstate="print"/>
          <a:srcRect/>
          <a:stretch>
            <a:fillRect/>
          </a:stretch>
        </p:blipFill>
        <p:spPr bwMode="auto">
          <a:xfrm>
            <a:off x="381000" y="1828800"/>
            <a:ext cx="3238500" cy="2009776"/>
          </a:xfrm>
          <a:prstGeom prst="rect">
            <a:avLst/>
          </a:prstGeom>
          <a:noFill/>
        </p:spPr>
      </p:pic>
      <p:sp>
        <p:nvSpPr>
          <p:cNvPr id="5" name="TextBox 4"/>
          <p:cNvSpPr txBox="1"/>
          <p:nvPr/>
        </p:nvSpPr>
        <p:spPr>
          <a:xfrm>
            <a:off x="4038600" y="1828800"/>
            <a:ext cx="4191000" cy="2246769"/>
          </a:xfrm>
          <a:prstGeom prst="rect">
            <a:avLst/>
          </a:prstGeom>
          <a:noFill/>
        </p:spPr>
        <p:txBody>
          <a:bodyPr wrap="square" rtlCol="0">
            <a:spAutoFit/>
          </a:bodyPr>
          <a:lstStyle/>
          <a:p>
            <a:r>
              <a:rPr lang="en-US" sz="2800" dirty="0" smtClean="0"/>
              <a:t>Weber Rescue RSX200-107</a:t>
            </a:r>
          </a:p>
          <a:p>
            <a:r>
              <a:rPr lang="en-US" sz="2800" dirty="0" smtClean="0"/>
              <a:t>Cutting force:</a:t>
            </a:r>
            <a:endParaRPr lang="en-US" sz="2800" dirty="0"/>
          </a:p>
          <a:p>
            <a:r>
              <a:rPr lang="en-US" sz="2800" dirty="0" smtClean="0"/>
              <a:t>239,680 foot pounds</a:t>
            </a:r>
          </a:p>
          <a:p>
            <a:r>
              <a:rPr lang="en-US" sz="2800" dirty="0" smtClean="0"/>
              <a:t>107 ton pounds</a:t>
            </a:r>
          </a:p>
          <a:p>
            <a:endParaRPr lang="en-US" sz="2800" dirty="0"/>
          </a:p>
        </p:txBody>
      </p:sp>
      <p:pic>
        <p:nvPicPr>
          <p:cNvPr id="1028" name="Picture 4" descr="http://www.firstoutrescue.com/product_images/catalog20039/TNT_BFC320_HP.jpg"/>
          <p:cNvPicPr>
            <a:picLocks noChangeAspect="1" noChangeArrowheads="1"/>
          </p:cNvPicPr>
          <p:nvPr/>
        </p:nvPicPr>
        <p:blipFill>
          <a:blip r:embed="rId3" cstate="print"/>
          <a:srcRect/>
          <a:stretch>
            <a:fillRect/>
          </a:stretch>
        </p:blipFill>
        <p:spPr bwMode="auto">
          <a:xfrm>
            <a:off x="457200" y="3962400"/>
            <a:ext cx="3200400" cy="2576322"/>
          </a:xfrm>
          <a:prstGeom prst="rect">
            <a:avLst/>
          </a:prstGeom>
          <a:noFill/>
        </p:spPr>
      </p:pic>
      <p:sp>
        <p:nvSpPr>
          <p:cNvPr id="7" name="TextBox 6"/>
          <p:cNvSpPr txBox="1"/>
          <p:nvPr/>
        </p:nvSpPr>
        <p:spPr>
          <a:xfrm>
            <a:off x="4191000" y="4191000"/>
            <a:ext cx="4191000" cy="2246769"/>
          </a:xfrm>
          <a:prstGeom prst="rect">
            <a:avLst/>
          </a:prstGeom>
          <a:noFill/>
        </p:spPr>
        <p:txBody>
          <a:bodyPr wrap="square" rtlCol="0">
            <a:spAutoFit/>
          </a:bodyPr>
          <a:lstStyle/>
          <a:p>
            <a:r>
              <a:rPr lang="en-US" sz="2800" dirty="0" smtClean="0"/>
              <a:t>TNT BFC-320</a:t>
            </a:r>
          </a:p>
          <a:p>
            <a:r>
              <a:rPr lang="en-US" sz="2800" dirty="0" smtClean="0"/>
              <a:t>Cutting force:</a:t>
            </a:r>
            <a:endParaRPr lang="en-US" sz="2800" dirty="0"/>
          </a:p>
          <a:p>
            <a:r>
              <a:rPr lang="en-US" sz="2800" dirty="0" smtClean="0"/>
              <a:t>320,000 foot pounds</a:t>
            </a:r>
          </a:p>
          <a:p>
            <a:r>
              <a:rPr lang="en-US" sz="2800" dirty="0" smtClean="0"/>
              <a:t>143 ton pounds</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A-Pillar</a:t>
            </a:r>
            <a:endParaRPr lang="en-US" dirty="0"/>
          </a:p>
        </p:txBody>
      </p:sp>
      <p:pic>
        <p:nvPicPr>
          <p:cNvPr id="4" name="Picture 3" descr="1998_volvo_ron_moore_a-pillar_extrication.jpg"/>
          <p:cNvPicPr>
            <a:picLocks noChangeAspect="1"/>
          </p:cNvPicPr>
          <p:nvPr/>
        </p:nvPicPr>
        <p:blipFill>
          <a:blip r:embed="rId2" cstate="print"/>
          <a:stretch>
            <a:fillRect/>
          </a:stretch>
        </p:blipFill>
        <p:spPr>
          <a:xfrm>
            <a:off x="0" y="1282558"/>
            <a:ext cx="9144000" cy="55754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Downloads\100_4855.JPG"/>
          <p:cNvPicPr>
            <a:picLocks noChangeAspect="1" noChangeArrowheads="1"/>
          </p:cNvPicPr>
          <p:nvPr/>
        </p:nvPicPr>
        <p:blipFill>
          <a:blip r:embed="rId2" cstate="print"/>
          <a:srcRect/>
          <a:stretch>
            <a:fillRect/>
          </a:stretch>
        </p:blipFill>
        <p:spPr bwMode="auto">
          <a:xfrm>
            <a:off x="8594" y="0"/>
            <a:ext cx="9126812" cy="6858000"/>
          </a:xfrm>
          <a:prstGeom prst="rect">
            <a:avLst/>
          </a:prstGeom>
          <a:noFill/>
        </p:spPr>
      </p:pic>
      <p:sp>
        <p:nvSpPr>
          <p:cNvPr id="2" name="Title 1"/>
          <p:cNvSpPr>
            <a:spLocks noGrp="1"/>
          </p:cNvSpPr>
          <p:nvPr>
            <p:ph type="title"/>
          </p:nvPr>
        </p:nvSpPr>
        <p:spPr/>
        <p:txBody>
          <a:bodyPr/>
          <a:lstStyle/>
          <a:p>
            <a:r>
              <a:rPr lang="en-US" dirty="0" smtClean="0"/>
              <a:t>2011 Mercedes A-Pillar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B-Pillar</a:t>
            </a:r>
            <a:endParaRPr lang="en-US" dirty="0"/>
          </a:p>
        </p:txBody>
      </p:sp>
      <p:pic>
        <p:nvPicPr>
          <p:cNvPr id="1026" name="Picture 2" descr="http://3.bp.blogspot.com/_0oCrVCzAD90/SvgX7U_X0rI/AAAAAAAAAZ0/JsukTWZgcSQ/s400/2000-Subaru-Legacy-Outback-uhss-boron-b-pillar.jpg"/>
          <p:cNvPicPr>
            <a:picLocks noChangeAspect="1" noChangeArrowheads="1"/>
          </p:cNvPicPr>
          <p:nvPr/>
        </p:nvPicPr>
        <p:blipFill>
          <a:blip r:embed="rId2" cstate="print"/>
          <a:srcRect/>
          <a:stretch>
            <a:fillRect/>
          </a:stretch>
        </p:blipFill>
        <p:spPr bwMode="auto">
          <a:xfrm>
            <a:off x="381000" y="1981200"/>
            <a:ext cx="3810000" cy="2543175"/>
          </a:xfrm>
          <a:prstGeom prst="rect">
            <a:avLst/>
          </a:prstGeom>
          <a:noFill/>
        </p:spPr>
      </p:pic>
      <p:sp>
        <p:nvSpPr>
          <p:cNvPr id="5" name="TextBox 4"/>
          <p:cNvSpPr txBox="1"/>
          <p:nvPr/>
        </p:nvSpPr>
        <p:spPr>
          <a:xfrm>
            <a:off x="1219200" y="5029200"/>
            <a:ext cx="2051074" cy="369332"/>
          </a:xfrm>
          <a:prstGeom prst="rect">
            <a:avLst/>
          </a:prstGeom>
          <a:noFill/>
        </p:spPr>
        <p:txBody>
          <a:bodyPr wrap="none" rtlCol="0">
            <a:spAutoFit/>
          </a:bodyPr>
          <a:lstStyle/>
          <a:p>
            <a:r>
              <a:rPr lang="en-US" b="1" dirty="0" smtClean="0"/>
              <a:t>2000 Subaru Legacy</a:t>
            </a:r>
            <a:endParaRPr lang="en-US" b="1" dirty="0"/>
          </a:p>
        </p:txBody>
      </p:sp>
      <p:pic>
        <p:nvPicPr>
          <p:cNvPr id="1028" name="Picture 4" descr="http://4.bp.blogspot.com/_0oCrVCzAD90/SvGAFMeQSeI/AAAAAAAAAX8/jGtkyMKUkxw/s400/subaru-uhss-boron-b-pillar.jpg"/>
          <p:cNvPicPr>
            <a:picLocks noChangeAspect="1" noChangeArrowheads="1"/>
          </p:cNvPicPr>
          <p:nvPr/>
        </p:nvPicPr>
        <p:blipFill>
          <a:blip r:embed="rId3" cstate="print"/>
          <a:srcRect/>
          <a:stretch>
            <a:fillRect/>
          </a:stretch>
        </p:blipFill>
        <p:spPr bwMode="auto">
          <a:xfrm>
            <a:off x="5181600" y="2057400"/>
            <a:ext cx="3048000" cy="2286001"/>
          </a:xfrm>
          <a:prstGeom prst="rect">
            <a:avLst/>
          </a:prstGeom>
          <a:noFill/>
        </p:spPr>
      </p:pic>
      <p:sp>
        <p:nvSpPr>
          <p:cNvPr id="7" name="TextBox 6"/>
          <p:cNvSpPr txBox="1"/>
          <p:nvPr/>
        </p:nvSpPr>
        <p:spPr>
          <a:xfrm>
            <a:off x="5791200" y="5029200"/>
            <a:ext cx="1899879" cy="369332"/>
          </a:xfrm>
          <a:prstGeom prst="rect">
            <a:avLst/>
          </a:prstGeom>
          <a:noFill/>
        </p:spPr>
        <p:txBody>
          <a:bodyPr wrap="none" rtlCol="0">
            <a:spAutoFit/>
          </a:bodyPr>
          <a:lstStyle/>
          <a:p>
            <a:r>
              <a:rPr lang="en-US" b="1" dirty="0"/>
              <a:t>2004 Subaru WRX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vehicles getting stronger body structures?</a:t>
            </a:r>
            <a:endParaRPr lang="en-US" dirty="0"/>
          </a:p>
        </p:txBody>
      </p:sp>
      <p:sp>
        <p:nvSpPr>
          <p:cNvPr id="3" name="Content Placeholder 2"/>
          <p:cNvSpPr>
            <a:spLocks noGrp="1"/>
          </p:cNvSpPr>
          <p:nvPr>
            <p:ph idx="1"/>
          </p:nvPr>
        </p:nvSpPr>
        <p:spPr/>
        <p:txBody>
          <a:bodyPr/>
          <a:lstStyle/>
          <a:p>
            <a:r>
              <a:rPr lang="en-US" dirty="0" smtClean="0"/>
              <a:t>Weight reductions improve fuel economy</a:t>
            </a:r>
          </a:p>
          <a:p>
            <a:r>
              <a:rPr lang="en-US" dirty="0" smtClean="0"/>
              <a:t>New federal safety standards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B-Pillar Reinforcements</a:t>
            </a:r>
            <a:endParaRPr lang="en-US" dirty="0"/>
          </a:p>
        </p:txBody>
      </p:sp>
      <p:pic>
        <p:nvPicPr>
          <p:cNvPr id="4" name="Picture 3" descr="CLK500"/>
          <p:cNvPicPr>
            <a:picLocks noChangeAspect="1" noChangeArrowheads="1"/>
          </p:cNvPicPr>
          <p:nvPr/>
        </p:nvPicPr>
        <p:blipFill>
          <a:blip r:embed="rId3" cstate="print"/>
          <a:srcRect/>
          <a:stretch>
            <a:fillRect/>
          </a:stretch>
        </p:blipFill>
        <p:spPr bwMode="auto">
          <a:xfrm>
            <a:off x="533400" y="1581150"/>
            <a:ext cx="8077200" cy="497205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B-Pillar Reinforcements</a:t>
            </a:r>
            <a:endParaRPr lang="en-US" dirty="0"/>
          </a:p>
        </p:txBody>
      </p:sp>
      <p:pic>
        <p:nvPicPr>
          <p:cNvPr id="4" name="Picture 2" descr="dodge mini van 1"/>
          <p:cNvPicPr>
            <a:picLocks noChangeAspect="1" noChangeArrowheads="1"/>
          </p:cNvPicPr>
          <p:nvPr/>
        </p:nvPicPr>
        <p:blipFill>
          <a:blip r:embed="rId3" cstate="print"/>
          <a:srcRect/>
          <a:stretch>
            <a:fillRect/>
          </a:stretch>
        </p:blipFill>
        <p:spPr bwMode="auto">
          <a:xfrm>
            <a:off x="685800" y="1524000"/>
            <a:ext cx="7924800" cy="5153025"/>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B-Pillar Shapes</a:t>
            </a:r>
            <a:endParaRPr lang="en-US" dirty="0"/>
          </a:p>
        </p:txBody>
      </p:sp>
      <p:pic>
        <p:nvPicPr>
          <p:cNvPr id="5" name="Picture 2" descr="http://boronextrication.com/files/2011/12/2012_Holden_Commodore_Body_Structure_B-pillar_Extrication_GM.jpg"/>
          <p:cNvPicPr>
            <a:picLocks noChangeAspect="1" noChangeArrowheads="1"/>
          </p:cNvPicPr>
          <p:nvPr/>
        </p:nvPicPr>
        <p:blipFill>
          <a:blip r:embed="rId2" cstate="print"/>
          <a:srcRect/>
          <a:stretch>
            <a:fillRect/>
          </a:stretch>
        </p:blipFill>
        <p:spPr bwMode="auto">
          <a:xfrm>
            <a:off x="5029200" y="1447800"/>
            <a:ext cx="4114800" cy="5410200"/>
          </a:xfrm>
          <a:prstGeom prst="rect">
            <a:avLst/>
          </a:prstGeom>
          <a:noFill/>
        </p:spPr>
      </p:pic>
      <p:pic>
        <p:nvPicPr>
          <p:cNvPr id="31748" name="Picture 4" descr="http://boronextrication.com/files/2011/12/2012_Mercedes-Benz_M-Class_Side_Impact_Extrication_B-Pillar.jpg"/>
          <p:cNvPicPr>
            <a:picLocks noChangeAspect="1" noChangeArrowheads="1"/>
          </p:cNvPicPr>
          <p:nvPr/>
        </p:nvPicPr>
        <p:blipFill>
          <a:blip r:embed="rId3" cstate="print"/>
          <a:srcRect/>
          <a:stretch>
            <a:fillRect/>
          </a:stretch>
        </p:blipFill>
        <p:spPr bwMode="auto">
          <a:xfrm>
            <a:off x="0" y="1447800"/>
            <a:ext cx="4665251" cy="541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B-Pillar Thickness</a:t>
            </a:r>
            <a:endParaRPr lang="en-US" dirty="0"/>
          </a:p>
        </p:txBody>
      </p:sp>
      <p:pic>
        <p:nvPicPr>
          <p:cNvPr id="17410" name="Picture 2" descr="[Dodge-Caliber-B-pillar-UHSS.JPG]"/>
          <p:cNvPicPr>
            <a:picLocks noChangeAspect="1" noChangeArrowheads="1"/>
          </p:cNvPicPr>
          <p:nvPr/>
        </p:nvPicPr>
        <p:blipFill>
          <a:blip r:embed="rId3" cstate="print"/>
          <a:srcRect/>
          <a:stretch>
            <a:fillRect/>
          </a:stretch>
        </p:blipFill>
        <p:spPr bwMode="auto">
          <a:xfrm>
            <a:off x="457200" y="1600200"/>
            <a:ext cx="3886200" cy="5068411"/>
          </a:xfrm>
          <a:prstGeom prst="rect">
            <a:avLst/>
          </a:prstGeom>
          <a:noFill/>
        </p:spPr>
      </p:pic>
      <p:sp>
        <p:nvSpPr>
          <p:cNvPr id="5" name="TextBox 4"/>
          <p:cNvSpPr txBox="1"/>
          <p:nvPr/>
        </p:nvSpPr>
        <p:spPr>
          <a:xfrm>
            <a:off x="4876800" y="2133600"/>
            <a:ext cx="1963999" cy="1477328"/>
          </a:xfrm>
          <a:prstGeom prst="rect">
            <a:avLst/>
          </a:prstGeom>
          <a:noFill/>
        </p:spPr>
        <p:txBody>
          <a:bodyPr wrap="none" rtlCol="0">
            <a:spAutoFit/>
          </a:bodyPr>
          <a:lstStyle/>
          <a:p>
            <a:pPr>
              <a:buFont typeface="Arial" pitchFamily="34" charset="0"/>
              <a:buChar char="•"/>
            </a:pPr>
            <a:r>
              <a:rPr lang="en-US" dirty="0" smtClean="0"/>
              <a:t>Penny – 1.55MM</a:t>
            </a:r>
          </a:p>
          <a:p>
            <a:pPr>
              <a:buFont typeface="Arial" pitchFamily="34" charset="0"/>
              <a:buChar char="•"/>
            </a:pPr>
            <a:r>
              <a:rPr lang="en-US" dirty="0" smtClean="0"/>
              <a:t>Dime  -   1.35MM</a:t>
            </a:r>
          </a:p>
          <a:p>
            <a:pPr>
              <a:buFont typeface="Arial" pitchFamily="34" charset="0"/>
              <a:buChar char="•"/>
            </a:pPr>
            <a:r>
              <a:rPr lang="en-US" dirty="0" smtClean="0"/>
              <a:t>Nickel -   1.95MM</a:t>
            </a:r>
          </a:p>
          <a:p>
            <a:pPr>
              <a:buFont typeface="Arial" pitchFamily="34" charset="0"/>
              <a:buChar char="•"/>
            </a:pPr>
            <a:r>
              <a:rPr lang="en-US" dirty="0" smtClean="0"/>
              <a:t>Quarter -1.75MM</a:t>
            </a:r>
          </a:p>
          <a:p>
            <a:pPr>
              <a:buFont typeface="Arial" pitchFamily="34" charset="0"/>
              <a:buChar char="•"/>
            </a:pPr>
            <a:r>
              <a:rPr lang="en-US" dirty="0" smtClean="0"/>
              <a:t>Dollar -    2.0MM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where to cut</a:t>
            </a:r>
            <a:endParaRPr lang="en-US" dirty="0"/>
          </a:p>
        </p:txBody>
      </p:sp>
      <p:sp>
        <p:nvSpPr>
          <p:cNvPr id="3" name="Content Placeholder 2"/>
          <p:cNvSpPr>
            <a:spLocks noGrp="1"/>
          </p:cNvSpPr>
          <p:nvPr>
            <p:ph idx="1"/>
          </p:nvPr>
        </p:nvSpPr>
        <p:spPr/>
        <p:txBody>
          <a:bodyPr/>
          <a:lstStyle/>
          <a:p>
            <a:r>
              <a:rPr lang="en-US" dirty="0" smtClean="0"/>
              <a:t>Never stop trying to cut. Tailored Blanks are very common with Boron and UHSS.</a:t>
            </a:r>
          </a:p>
          <a:p>
            <a:r>
              <a:rPr lang="en-US" dirty="0" smtClean="0"/>
              <a:t>Some Pillars even have Mild Steel mixed in with the Boron and UHSS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Design</a:t>
            </a:r>
            <a:endParaRPr lang="en-US" dirty="0"/>
          </a:p>
        </p:txBody>
      </p:sp>
      <p:sp>
        <p:nvSpPr>
          <p:cNvPr id="3" name="Content Placeholder 2"/>
          <p:cNvSpPr>
            <a:spLocks noGrp="1"/>
          </p:cNvSpPr>
          <p:nvPr>
            <p:ph idx="1"/>
          </p:nvPr>
        </p:nvSpPr>
        <p:spPr/>
        <p:txBody>
          <a:bodyPr/>
          <a:lstStyle/>
          <a:p>
            <a:r>
              <a:rPr lang="en-US" dirty="0" smtClean="0"/>
              <a:t>Automotive designers and engineers often mirror parts from the driver side to the passenger side.</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latin typeface="Arial" pitchFamily="34" charset="0"/>
              </a:rPr>
              <a:t>Sounds While Cutting Advanced Steel</a:t>
            </a:r>
            <a:endParaRPr lang="en-US" dirty="0"/>
          </a:p>
        </p:txBody>
      </p:sp>
      <p:sp>
        <p:nvSpPr>
          <p:cNvPr id="3" name="Content Placeholder 2"/>
          <p:cNvSpPr>
            <a:spLocks noGrp="1"/>
          </p:cNvSpPr>
          <p:nvPr>
            <p:ph idx="1"/>
          </p:nvPr>
        </p:nvSpPr>
        <p:spPr/>
        <p:txBody>
          <a:bodyPr/>
          <a:lstStyle/>
          <a:p>
            <a:pPr lvl="1" indent="-342900">
              <a:lnSpc>
                <a:spcPct val="95000"/>
              </a:lnSpc>
              <a:spcBef>
                <a:spcPct val="0"/>
              </a:spcBef>
              <a:buClr>
                <a:srgbClr val="000000"/>
              </a:buClr>
              <a:buFontTx/>
              <a:buChar char="•"/>
            </a:pPr>
            <a:r>
              <a:rPr lang="en-US" sz="3600" dirty="0" smtClean="0">
                <a:solidFill>
                  <a:srgbClr val="000000"/>
                </a:solidFill>
                <a:latin typeface="Arial" pitchFamily="34" charset="0"/>
              </a:rPr>
              <a:t>Listen for a “Pop”</a:t>
            </a:r>
            <a:endParaRPr lang="en-US" dirty="0" smtClean="0"/>
          </a:p>
          <a:p>
            <a:pPr lvl="1" indent="-342900">
              <a:lnSpc>
                <a:spcPct val="95000"/>
              </a:lnSpc>
              <a:spcBef>
                <a:spcPct val="0"/>
              </a:spcBef>
              <a:buClr>
                <a:srgbClr val="000000"/>
              </a:buClr>
              <a:buFontTx/>
              <a:buChar char="•"/>
            </a:pPr>
            <a:r>
              <a:rPr lang="en-US" sz="3600" dirty="0" smtClean="0">
                <a:solidFill>
                  <a:srgbClr val="000000"/>
                </a:solidFill>
                <a:latin typeface="Arial" pitchFamily="34" charset="0"/>
              </a:rPr>
              <a:t>Almost sounds like breaking glass</a:t>
            </a:r>
            <a:endParaRPr lang="en-US" dirty="0" smtClean="0"/>
          </a:p>
          <a:p>
            <a:pPr lvl="1" indent="-342900">
              <a:lnSpc>
                <a:spcPct val="95000"/>
              </a:lnSpc>
              <a:spcBef>
                <a:spcPct val="0"/>
              </a:spcBef>
              <a:buClr>
                <a:srgbClr val="000000"/>
              </a:buClr>
              <a:buFontTx/>
              <a:buChar char="•"/>
            </a:pPr>
            <a:r>
              <a:rPr lang="en-US" sz="3600" dirty="0" smtClean="0">
                <a:solidFill>
                  <a:srgbClr val="000000"/>
                </a:solidFill>
                <a:latin typeface="Arial" pitchFamily="34" charset="0"/>
              </a:rPr>
              <a:t>Boron is fractured during a cut</a:t>
            </a:r>
          </a:p>
          <a:p>
            <a:pPr lvl="1" indent="-342900">
              <a:lnSpc>
                <a:spcPct val="95000"/>
              </a:lnSpc>
              <a:spcBef>
                <a:spcPct val="0"/>
              </a:spcBef>
              <a:buClr>
                <a:srgbClr val="000000"/>
              </a:buClr>
              <a:buFontTx/>
              <a:buChar char="•"/>
            </a:pPr>
            <a:r>
              <a:rPr lang="en-US" sz="3600" dirty="0" smtClean="0">
                <a:solidFill>
                  <a:srgbClr val="000000"/>
                </a:solidFill>
                <a:latin typeface="Arial" pitchFamily="34" charset="0"/>
              </a:rPr>
              <a:t>Away have situational awareness because parts can shoot off the vehicle.</a:t>
            </a:r>
          </a:p>
          <a:p>
            <a:pPr lvl="1" indent="-342900">
              <a:lnSpc>
                <a:spcPct val="95000"/>
              </a:lnSpc>
              <a:spcBef>
                <a:spcPct val="0"/>
              </a:spcBef>
              <a:buClr>
                <a:srgbClr val="000000"/>
              </a:buClr>
              <a:buFontTx/>
              <a:buChar char="•"/>
            </a:pPr>
            <a:endParaRPr lang="en-US" sz="3600" dirty="0" smtClean="0">
              <a:solidFill>
                <a:srgbClr val="000000"/>
              </a:solidFill>
              <a:latin typeface="Arial" pitchFamily="34"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tc.gc.ca/media/images/roadsafety/206_fig_vehicle_coordinate_reference_system_eng.gif"/>
          <p:cNvPicPr>
            <a:picLocks noChangeAspect="1" noChangeArrowheads="1"/>
          </p:cNvPicPr>
          <p:nvPr/>
        </p:nvPicPr>
        <p:blipFill>
          <a:blip r:embed="rId2" cstate="print"/>
          <a:srcRect/>
          <a:stretch>
            <a:fillRect/>
          </a:stretch>
        </p:blipFill>
        <p:spPr bwMode="auto">
          <a:xfrm>
            <a:off x="1524000" y="-25714"/>
            <a:ext cx="5943601" cy="68837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Hyundai Veolster</a:t>
            </a:r>
          </a:p>
        </p:txBody>
      </p:sp>
      <p:pic>
        <p:nvPicPr>
          <p:cNvPr id="29698" name="Picture 2" descr="http://boronextrication.com/files/2012/03/2012_Hyundai_Veloster_Airbags_Body_Structure_Safety.jpg"/>
          <p:cNvPicPr>
            <a:picLocks noChangeAspect="1" noChangeArrowheads="1"/>
          </p:cNvPicPr>
          <p:nvPr/>
        </p:nvPicPr>
        <p:blipFill>
          <a:blip r:embed="rId3" cstate="print"/>
          <a:srcRect/>
          <a:stretch>
            <a:fillRect/>
          </a:stretch>
        </p:blipFill>
        <p:spPr bwMode="auto">
          <a:xfrm>
            <a:off x="914400" y="1290828"/>
            <a:ext cx="7373736" cy="55671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Hyundai Veolster</a:t>
            </a:r>
          </a:p>
        </p:txBody>
      </p:sp>
      <p:pic>
        <p:nvPicPr>
          <p:cNvPr id="18434" name="Picture 2" descr="http://boronextrication.com/files/2012/03/Hyundai-Veloster-BIW-B-pillars_Extrication.png"/>
          <p:cNvPicPr>
            <a:picLocks noChangeAspect="1" noChangeArrowheads="1"/>
          </p:cNvPicPr>
          <p:nvPr/>
        </p:nvPicPr>
        <p:blipFill>
          <a:blip r:embed="rId2" cstate="print"/>
          <a:srcRect/>
          <a:stretch>
            <a:fillRect/>
          </a:stretch>
        </p:blipFill>
        <p:spPr bwMode="auto">
          <a:xfrm>
            <a:off x="0" y="1288471"/>
            <a:ext cx="9144000" cy="556952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Motor Vehicle Safety Standards</a:t>
            </a:r>
            <a:endParaRPr lang="en-US" dirty="0"/>
          </a:p>
        </p:txBody>
      </p:sp>
      <p:sp>
        <p:nvSpPr>
          <p:cNvPr id="3" name="Content Placeholder 2"/>
          <p:cNvSpPr>
            <a:spLocks noGrp="1"/>
          </p:cNvSpPr>
          <p:nvPr>
            <p:ph idx="1"/>
          </p:nvPr>
        </p:nvSpPr>
        <p:spPr/>
        <p:txBody>
          <a:bodyPr/>
          <a:lstStyle/>
          <a:p>
            <a:r>
              <a:rPr lang="en-US" dirty="0" smtClean="0"/>
              <a:t>FMVSS 214 Side Impact Protection</a:t>
            </a:r>
          </a:p>
          <a:p>
            <a:r>
              <a:rPr lang="en-US" dirty="0" smtClean="0"/>
              <a:t>FMVSS 216 Roof Crush Resistance</a:t>
            </a:r>
          </a:p>
          <a:p>
            <a:r>
              <a:rPr lang="en-US" dirty="0" smtClean="0"/>
              <a:t>FMVSS 226 Occupant Ejection Mitigation</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Parts</a:t>
            </a:r>
            <a:endParaRPr lang="en-US" dirty="0"/>
          </a:p>
        </p:txBody>
      </p:sp>
      <p:sp>
        <p:nvSpPr>
          <p:cNvPr id="3" name="Content Placeholder 2"/>
          <p:cNvSpPr>
            <a:spLocks noGrp="1"/>
          </p:cNvSpPr>
          <p:nvPr>
            <p:ph idx="1"/>
          </p:nvPr>
        </p:nvSpPr>
        <p:spPr/>
        <p:txBody>
          <a:bodyPr/>
          <a:lstStyle/>
          <a:p>
            <a:r>
              <a:rPr lang="en-US" dirty="0" smtClean="0"/>
              <a:t>Automakers use common parts across many different vehicle lines and different area in the vehicle. </a:t>
            </a:r>
          </a:p>
          <a:p>
            <a:r>
              <a:rPr lang="en-US" dirty="0" smtClean="0"/>
              <a:t>A common part is not like a mirrored part.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Motor Vehicle Safety Standard (FMVSS) </a:t>
            </a:r>
            <a:r>
              <a:rPr lang="en-US" dirty="0" smtClean="0"/>
              <a:t>214</a:t>
            </a:r>
            <a:r>
              <a:rPr lang="en-US" dirty="0"/>
              <a:t> </a:t>
            </a:r>
          </a:p>
        </p:txBody>
      </p:sp>
      <p:sp>
        <p:nvSpPr>
          <p:cNvPr id="3" name="Content Placeholder 2"/>
          <p:cNvSpPr>
            <a:spLocks noGrp="1"/>
          </p:cNvSpPr>
          <p:nvPr>
            <p:ph idx="1"/>
          </p:nvPr>
        </p:nvSpPr>
        <p:spPr/>
        <p:txBody>
          <a:bodyPr/>
          <a:lstStyle/>
          <a:p>
            <a:r>
              <a:rPr lang="en-US" dirty="0" smtClean="0"/>
              <a:t>The phase-in began on September 1, 2009 and September 1, 2012, all vehicles must meet the upgraded pole and barrier test requirements of the standard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Motor Vehicle Safety Standard (FMVSS) 214</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95400" y="2057400"/>
            <a:ext cx="66675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Chevy Volt FMVSS 214</a:t>
            </a:r>
            <a:endParaRPr lang="en-US" dirty="0"/>
          </a:p>
        </p:txBody>
      </p:sp>
      <p:pic>
        <p:nvPicPr>
          <p:cNvPr id="6" name="2011 Chevrolet Volt All-Electric Plug-In (FMVSS 214) NHTSA S.wmv">
            <a:hlinkClick r:id="" action="ppaction://media"/>
          </p:cNvPr>
          <p:cNvPicPr>
            <a:picLocks noGrp="1" noRot="1" noChangeAspect="1"/>
          </p:cNvPicPr>
          <p:nvPr>
            <p:ph idx="1"/>
            <a:videoFile r:link="rId1"/>
          </p:nvPr>
        </p:nvPicPr>
        <p:blipFill>
          <a:blip r:embed="rId3" cstate="print"/>
          <a:stretch>
            <a:fillRect/>
          </a:stretch>
        </p:blipFill>
        <p:spPr>
          <a:xfrm>
            <a:off x="1524000" y="2147888"/>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7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Dodge FMVSS</a:t>
            </a:r>
            <a:endParaRPr lang="en-US" dirty="0"/>
          </a:p>
        </p:txBody>
      </p:sp>
      <p:pic>
        <p:nvPicPr>
          <p:cNvPr id="4" name="2011 Dodge Charger (FMVSS 214) NHTSA Side Pole Impact.wmv">
            <a:hlinkClick r:id="" action="ppaction://media"/>
          </p:cNvPr>
          <p:cNvPicPr>
            <a:picLocks noGrp="1" noRot="1" noChangeAspect="1"/>
          </p:cNvPicPr>
          <p:nvPr>
            <p:ph idx="1"/>
            <a:videoFile r:link="rId1"/>
          </p:nvPr>
        </p:nvPicPr>
        <p:blipFill>
          <a:blip r:embed="rId3" cstate="print"/>
          <a:stretch>
            <a:fillRect/>
          </a:stretch>
        </p:blipFill>
        <p:spPr>
          <a:xfrm>
            <a:off x="1524000" y="2147888"/>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Federal Motor Vehicle Safety Standard </a:t>
            </a:r>
            <a:br>
              <a:rPr lang="en-US" dirty="0" smtClean="0"/>
            </a:br>
            <a:r>
              <a:rPr lang="en-US" dirty="0" smtClean="0"/>
              <a:t>FMVSS 216</a:t>
            </a:r>
            <a:endParaRPr lang="en-US" dirty="0"/>
          </a:p>
        </p:txBody>
      </p:sp>
      <p:sp>
        <p:nvSpPr>
          <p:cNvPr id="3" name="Content Placeholder 2"/>
          <p:cNvSpPr>
            <a:spLocks noGrp="1"/>
          </p:cNvSpPr>
          <p:nvPr>
            <p:ph idx="1"/>
          </p:nvPr>
        </p:nvSpPr>
        <p:spPr>
          <a:solidFill>
            <a:schemeClr val="bg1"/>
          </a:solidFill>
        </p:spPr>
        <p:txBody>
          <a:bodyPr>
            <a:noAutofit/>
          </a:bodyPr>
          <a:lstStyle/>
          <a:p>
            <a:pPr lvl="0"/>
            <a:r>
              <a:rPr lang="en-US" sz="2400" dirty="0" smtClean="0"/>
              <a:t>Establishes a minimum requirement for roof strength. </a:t>
            </a:r>
          </a:p>
          <a:p>
            <a:pPr lvl="0"/>
            <a:r>
              <a:rPr lang="en-US" sz="2400" dirty="0" smtClean="0"/>
              <a:t> In this test, a rigid plate is pushed into one side of the roof at a constant speed. The roof must be strong enough to prevent the plate from moving 5 inches when pushed at a force equal to 1½ times the weight of the vehicle. </a:t>
            </a:r>
          </a:p>
          <a:p>
            <a:pPr lvl="0"/>
            <a:r>
              <a:rPr lang="en-US" sz="2400" dirty="0" smtClean="0"/>
              <a:t>The test went into effect in 1973 and remained essentially unchanged until an updated rule was announced in 2009.</a:t>
            </a:r>
          </a:p>
          <a:p>
            <a:pPr lvl="0"/>
            <a:r>
              <a:rPr lang="en-US" sz="2400" dirty="0" smtClean="0"/>
              <a:t>The new rule will require that a roof withstand an applied force equal to 3 times the vehicle's weight while maintaining sufficient headroom for an average size adult male.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Federal Motor Vehicle Safety Standard </a:t>
            </a:r>
            <a:br>
              <a:rPr lang="en-US" dirty="0" smtClean="0"/>
            </a:br>
            <a:r>
              <a:rPr lang="en-US" dirty="0" smtClean="0"/>
              <a:t>FMVSS 216</a:t>
            </a:r>
            <a:endParaRPr lang="en-US" dirty="0"/>
          </a:p>
        </p:txBody>
      </p:sp>
      <p:sp>
        <p:nvSpPr>
          <p:cNvPr id="3" name="Content Placeholder 2"/>
          <p:cNvSpPr>
            <a:spLocks noGrp="1"/>
          </p:cNvSpPr>
          <p:nvPr>
            <p:ph idx="1"/>
          </p:nvPr>
        </p:nvSpPr>
        <p:spPr>
          <a:solidFill>
            <a:schemeClr val="bg1"/>
          </a:solidFill>
        </p:spPr>
        <p:txBody>
          <a:bodyPr>
            <a:normAutofit fontScale="55000" lnSpcReduction="20000"/>
          </a:bodyPr>
          <a:lstStyle/>
          <a:p>
            <a:pPr lvl="0"/>
            <a:r>
              <a:rPr lang="en-US" sz="4200" b="1" dirty="0" smtClean="0"/>
              <a:t>The new standard will be phased in beginning with 2013 model vehicles, and by the 2017 model year, 100 percent of each manufacturer's fleet must comply. </a:t>
            </a:r>
          </a:p>
          <a:p>
            <a:pPr lvl="0"/>
            <a:r>
              <a:rPr lang="en-US" sz="4200" b="1" dirty="0" smtClean="0"/>
              <a:t>The updated FMVSS 216 will regulate the roof strength of many SUVs and pickup trucks by extending coverage to vehicles with gross weight ratings (GVWRs) up to 10,000 pounds. </a:t>
            </a:r>
          </a:p>
          <a:p>
            <a:pPr lvl="0"/>
            <a:r>
              <a:rPr lang="en-US" sz="4200" b="1" dirty="0" smtClean="0"/>
              <a:t>In the past, the standard applied only to vehicles with GVWRs up to 6,000 pounds, which meant about 44 percent of the SUV and pickup fleets were exempt.</a:t>
            </a:r>
          </a:p>
          <a:p>
            <a:pPr lvl="0"/>
            <a:r>
              <a:rPr lang="en-US" sz="4200" b="1" dirty="0" smtClean="0"/>
              <a:t> While roof strength regulation now applies to these vehicles, they are not subject to the same force requirements. Instead of a force equal to 3 times the vehicle's weight, vehicles with GVWRs over 6,000 pounds are subject to a force equal to 1½ times their weight.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TotalTime>
  <Words>612</Words>
  <Application>Microsoft Office PowerPoint</Application>
  <PresentationFormat>On-screen Show (4:3)</PresentationFormat>
  <Paragraphs>86</Paragraphs>
  <Slides>31</Slides>
  <Notes>7</Notes>
  <HiddenSlides>0</HiddenSlides>
  <MMClips>3</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Advanced Steels in Vehicle Construction</vt:lpstr>
      <vt:lpstr>Why are vehicles getting stronger body structures?</vt:lpstr>
      <vt:lpstr>Federal Motor Vehicle Safety Standards</vt:lpstr>
      <vt:lpstr>Federal Motor Vehicle Safety Standard (FMVSS) 214 </vt:lpstr>
      <vt:lpstr>Federal Motor Vehicle Safety Standard (FMVSS) 214</vt:lpstr>
      <vt:lpstr>2011 Chevy Volt FMVSS 214</vt:lpstr>
      <vt:lpstr>2011 Dodge FMVSS</vt:lpstr>
      <vt:lpstr>Federal Motor Vehicle Safety Standard  FMVSS 216</vt:lpstr>
      <vt:lpstr>Federal Motor Vehicle Safety Standard  FMVSS 216</vt:lpstr>
      <vt:lpstr> Roof Crush Resistance FMVSS 216</vt:lpstr>
      <vt:lpstr>Roof Crush IIHS Test</vt:lpstr>
      <vt:lpstr>Occupant Ejection Mitigation FMVSS 226</vt:lpstr>
      <vt:lpstr>Advanced high-strength steels</vt:lpstr>
      <vt:lpstr>Advanced high-strength steels</vt:lpstr>
      <vt:lpstr>Slide 15</vt:lpstr>
      <vt:lpstr>Hydraulic Cutters</vt:lpstr>
      <vt:lpstr>A-Pillar</vt:lpstr>
      <vt:lpstr>2011 Mercedes A-Pillar</vt:lpstr>
      <vt:lpstr>B-Pillar</vt:lpstr>
      <vt:lpstr>B-Pillar Reinforcements</vt:lpstr>
      <vt:lpstr>B-Pillar Reinforcements</vt:lpstr>
      <vt:lpstr>B-Pillar Shapes</vt:lpstr>
      <vt:lpstr>B-Pillar Thickness</vt:lpstr>
      <vt:lpstr>Know where to cut</vt:lpstr>
      <vt:lpstr>Symmetrical Design</vt:lpstr>
      <vt:lpstr>Sounds While Cutting Advanced Steel</vt:lpstr>
      <vt:lpstr>Slide 27</vt:lpstr>
      <vt:lpstr>2012 Hyundai Veolster</vt:lpstr>
      <vt:lpstr>2012 Hyundai Veolster</vt:lpstr>
      <vt:lpstr>Common Parts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Steels in Vehicle Construction</dc:title>
  <dc:creator>Mike</dc:creator>
  <cp:lastModifiedBy>Mike</cp:lastModifiedBy>
  <cp:revision>18</cp:revision>
  <dcterms:created xsi:type="dcterms:W3CDTF">2012-04-26T19:52:50Z</dcterms:created>
  <dcterms:modified xsi:type="dcterms:W3CDTF">2012-05-01T11:02:36Z</dcterms:modified>
</cp:coreProperties>
</file>