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3" r:id="rId3"/>
    <p:sldId id="269" r:id="rId4"/>
    <p:sldId id="272" r:id="rId5"/>
    <p:sldId id="270" r:id="rId6"/>
    <p:sldId id="271" r:id="rId7"/>
    <p:sldId id="264" r:id="rId8"/>
    <p:sldId id="266" r:id="rId9"/>
    <p:sldId id="267" r:id="rId10"/>
    <p:sldId id="268" r:id="rId11"/>
    <p:sldId id="257" r:id="rId12"/>
    <p:sldId id="258" r:id="rId13"/>
    <p:sldId id="260" r:id="rId14"/>
    <p:sldId id="262" r:id="rId15"/>
    <p:sldId id="26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C2F5FA-C87D-4A87-95AD-B5899D4760E1}" type="datetimeFigureOut">
              <a:rPr lang="en-US" smtClean="0"/>
              <a:pPr/>
              <a:t>4/30/2012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ECFE5E-820F-4CC6-AA59-5E0007C2EB36}"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Hot forming processes have recently become important for the automotive industry to meet specific requirements regarding a higher level of crash safety and a reduction of overall weight. Many automotive manufacturers use these processes to produce body structure components such as A and B-pillars, tunnels, front and rear bumper beams, door sills, door beams, side-rail parts, roof rails and roof frames. These components have the highest requirements regarding strength. The use of high strength steels in conventional stamping processes is difficult due to their reduced formability and strong tendency to springback. Hot forming technology can be used in order to overcome these limitations. Components are stamped in the soft stage at elevated temperatures and quenched after forming to achieve a martensitic structure resulting in a very high strength of 1500 MPa.</a:t>
            </a:r>
          </a:p>
          <a:p>
            <a:r>
              <a:rPr lang="en-US" sz="1200" b="0" i="0" kern="1200" dirty="0" smtClean="0">
                <a:solidFill>
                  <a:schemeClr val="tx1"/>
                </a:solidFill>
                <a:latin typeface="+mn-lt"/>
                <a:ea typeface="+mn-ea"/>
                <a:cs typeface="+mn-cs"/>
              </a:rPr>
              <a:t>Hot forming is a temperature and time dependent process and therefore its simulation is obviously more complex compared to conventional stamping processes. AutoFormplus R1 has been enhanced to include thermo-mechanical processes, making it possible to simulate hot forming.</a:t>
            </a:r>
          </a:p>
          <a:p>
            <a:endParaRPr lang="en-US" dirty="0"/>
          </a:p>
        </p:txBody>
      </p:sp>
      <p:sp>
        <p:nvSpPr>
          <p:cNvPr id="4" name="Slide Number Placeholder 3"/>
          <p:cNvSpPr>
            <a:spLocks noGrp="1"/>
          </p:cNvSpPr>
          <p:nvPr>
            <p:ph type="sldNum" sz="quarter" idx="10"/>
          </p:nvPr>
        </p:nvSpPr>
        <p:spPr/>
        <p:txBody>
          <a:bodyPr/>
          <a:lstStyle/>
          <a:p>
            <a:fld id="{C5ECFE5E-820F-4CC6-AA59-5E0007C2EB36}" type="slidenum">
              <a:rPr lang="en-US" smtClean="0"/>
              <a:pPr/>
              <a:t>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ECFE5E-820F-4CC6-AA59-5E0007C2EB36}" type="slidenum">
              <a:rPr lang="en-US" smtClean="0"/>
              <a:pPr/>
              <a:t>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2011 Audi A8 </a:t>
            </a:r>
            <a:r>
              <a:rPr lang="en-US" sz="1200" b="0" i="0" kern="1200" dirty="0" smtClean="0">
                <a:solidFill>
                  <a:schemeClr val="tx1"/>
                </a:solidFill>
                <a:latin typeface="+mn-lt"/>
                <a:ea typeface="+mn-ea"/>
                <a:cs typeface="+mn-cs"/>
              </a:rPr>
              <a:t>The 2011 Audi A8 is a very uniquely built vehicle.  First off, the body is aluminum Audi Space Frame (ASF).  Each part of the body structure of the Audi A8 is built depending on their tasks in the vehicle.  The image below shows the lateral roof frame (light blue) is made with a single extruded section; its cross-section changes flexibly from the A-pillar to the C-pillar.</a:t>
            </a:r>
            <a:endParaRPr lang="en-US" dirty="0"/>
          </a:p>
        </p:txBody>
      </p:sp>
      <p:sp>
        <p:nvSpPr>
          <p:cNvPr id="4" name="Slide Number Placeholder 3"/>
          <p:cNvSpPr>
            <a:spLocks noGrp="1"/>
          </p:cNvSpPr>
          <p:nvPr>
            <p:ph type="sldNum" sz="quarter" idx="10"/>
          </p:nvPr>
        </p:nvSpPr>
        <p:spPr/>
        <p:txBody>
          <a:bodyPr/>
          <a:lstStyle/>
          <a:p>
            <a:fld id="{C5ECFE5E-820F-4CC6-AA59-5E0007C2EB36}" type="slidenum">
              <a:rPr lang="en-US" smtClean="0"/>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02EE83-166E-4EF6-BFBF-F799A51756CE}" type="datetimeFigureOut">
              <a:rPr lang="en-US" smtClean="0"/>
              <a:pPr/>
              <a:t>4/30/2012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581278-D84A-48FF-8E65-6D9515A599A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02EE83-166E-4EF6-BFBF-F799A51756CE}" type="datetimeFigureOut">
              <a:rPr lang="en-US" smtClean="0"/>
              <a:pPr/>
              <a:t>4/30/2012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581278-D84A-48FF-8E65-6D9515A599A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02EE83-166E-4EF6-BFBF-F799A51756CE}" type="datetimeFigureOut">
              <a:rPr lang="en-US" smtClean="0"/>
              <a:pPr/>
              <a:t>4/30/2012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581278-D84A-48FF-8E65-6D9515A599A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02EE83-166E-4EF6-BFBF-F799A51756CE}" type="datetimeFigureOut">
              <a:rPr lang="en-US" smtClean="0"/>
              <a:pPr/>
              <a:t>4/30/2012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581278-D84A-48FF-8E65-6D9515A599A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02EE83-166E-4EF6-BFBF-F799A51756CE}" type="datetimeFigureOut">
              <a:rPr lang="en-US" smtClean="0"/>
              <a:pPr/>
              <a:t>4/30/2012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581278-D84A-48FF-8E65-6D9515A599A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02EE83-166E-4EF6-BFBF-F799A51756CE}" type="datetimeFigureOut">
              <a:rPr lang="en-US" smtClean="0"/>
              <a:pPr/>
              <a:t>4/30/2012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581278-D84A-48FF-8E65-6D9515A599A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02EE83-166E-4EF6-BFBF-F799A51756CE}" type="datetimeFigureOut">
              <a:rPr lang="en-US" smtClean="0"/>
              <a:pPr/>
              <a:t>4/30/2012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B581278-D84A-48FF-8E65-6D9515A599A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02EE83-166E-4EF6-BFBF-F799A51756CE}" type="datetimeFigureOut">
              <a:rPr lang="en-US" smtClean="0"/>
              <a:pPr/>
              <a:t>4/30/2012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B581278-D84A-48FF-8E65-6D9515A599A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02EE83-166E-4EF6-BFBF-F799A51756CE}" type="datetimeFigureOut">
              <a:rPr lang="en-US" smtClean="0"/>
              <a:pPr/>
              <a:t>4/30/2012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581278-D84A-48FF-8E65-6D9515A599A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02EE83-166E-4EF6-BFBF-F799A51756CE}" type="datetimeFigureOut">
              <a:rPr lang="en-US" smtClean="0"/>
              <a:pPr/>
              <a:t>4/30/2012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581278-D84A-48FF-8E65-6D9515A599A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02EE83-166E-4EF6-BFBF-F799A51756CE}" type="datetimeFigureOut">
              <a:rPr lang="en-US" smtClean="0"/>
              <a:pPr/>
              <a:t>4/30/2012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581278-D84A-48FF-8E65-6D9515A599A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02EE83-166E-4EF6-BFBF-F799A51756CE}" type="datetimeFigureOut">
              <a:rPr lang="en-US" smtClean="0"/>
              <a:pPr/>
              <a:t>4/30/2012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581278-D84A-48FF-8E65-6D9515A599A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Advanced Steel Manufacturing and Stamping</a:t>
            </a:r>
            <a:endParaRPr lang="en-US" dirty="0"/>
          </a:p>
        </p:txBody>
      </p:sp>
      <p:sp>
        <p:nvSpPr>
          <p:cNvPr id="3" name="Subtitle 2"/>
          <p:cNvSpPr>
            <a:spLocks noGrp="1"/>
          </p:cNvSpPr>
          <p:nvPr>
            <p:ph type="subTitle" idx="1"/>
          </p:nvPr>
        </p:nvSpPr>
        <p:spPr/>
        <p:txBody>
          <a:bodyPr/>
          <a:lstStyle/>
          <a:p>
            <a:r>
              <a:rPr lang="en-US" dirty="0" smtClean="0"/>
              <a:t>Mike Smith</a:t>
            </a:r>
          </a:p>
          <a:p>
            <a:r>
              <a:rPr lang="en-US" dirty="0" smtClean="0"/>
              <a:t>BoronExtrication.com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Tailor-Rolled Blank</a:t>
            </a:r>
            <a:endParaRPr lang="en-US" dirty="0"/>
          </a:p>
        </p:txBody>
      </p:sp>
      <p:pic>
        <p:nvPicPr>
          <p:cNvPr id="5" name="Content Placeholder 4" descr="fig_03.jpg"/>
          <p:cNvPicPr>
            <a:picLocks noGrp="1" noChangeAspect="1"/>
          </p:cNvPicPr>
          <p:nvPr>
            <p:ph idx="1"/>
          </p:nvPr>
        </p:nvPicPr>
        <p:blipFill>
          <a:blip r:embed="rId2" cstate="print"/>
          <a:stretch>
            <a:fillRect/>
          </a:stretch>
        </p:blipFill>
        <p:spPr>
          <a:xfrm>
            <a:off x="182880" y="1447800"/>
            <a:ext cx="8732520" cy="48768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_0oCrVCzAD90/SwG0b-wOyMI/AAAAAAAAAac/2cc_nNvMeCs/s1600/boron-b-pillar-tailored-blank.JPG"/>
          <p:cNvPicPr>
            <a:picLocks noChangeAspect="1" noChangeArrowheads="1"/>
          </p:cNvPicPr>
          <p:nvPr/>
        </p:nvPicPr>
        <p:blipFill>
          <a:blip r:embed="rId2" cstate="print"/>
          <a:srcRect/>
          <a:stretch>
            <a:fillRect/>
          </a:stretch>
        </p:blipFill>
        <p:spPr bwMode="auto">
          <a:xfrm>
            <a:off x="0" y="2718"/>
            <a:ext cx="9144000" cy="683083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146" name="Picture 2" descr="http://upload.wikimedia.org/wikipedia/commons/5/5a/Tailored_Blank_Hoesch_Museum.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 A6 Body Structure</a:t>
            </a:r>
            <a:endParaRPr lang="en-US" dirty="0"/>
          </a:p>
        </p:txBody>
      </p:sp>
      <p:pic>
        <p:nvPicPr>
          <p:cNvPr id="7170" name="Picture 2" descr="http://boronextrication.com/files/2011/08/2012_Audi_A6_Body_Structure_Extrication.jpg"/>
          <p:cNvPicPr>
            <a:picLocks noChangeAspect="1" noChangeArrowheads="1"/>
          </p:cNvPicPr>
          <p:nvPr/>
        </p:nvPicPr>
        <p:blipFill>
          <a:blip r:embed="rId2" cstate="print"/>
          <a:srcRect/>
          <a:stretch>
            <a:fillRect/>
          </a:stretch>
        </p:blipFill>
        <p:spPr bwMode="auto">
          <a:xfrm>
            <a:off x="914400" y="1295400"/>
            <a:ext cx="7554338" cy="534210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a:t>
            </a:r>
            <a:endParaRPr lang="en-US" dirty="0"/>
          </a:p>
        </p:txBody>
      </p:sp>
      <p:pic>
        <p:nvPicPr>
          <p:cNvPr id="19458" name="Picture 2" descr="http://boronextrication.com/files/2010/10/2011-audi-a8-body_structure_safety_cage.jpg"/>
          <p:cNvPicPr>
            <a:picLocks noChangeAspect="1" noChangeArrowheads="1"/>
          </p:cNvPicPr>
          <p:nvPr/>
        </p:nvPicPr>
        <p:blipFill>
          <a:blip r:embed="rId2" cstate="print"/>
          <a:srcRect/>
          <a:stretch>
            <a:fillRect/>
          </a:stretch>
        </p:blipFill>
        <p:spPr bwMode="auto">
          <a:xfrm>
            <a:off x="457200" y="1905000"/>
            <a:ext cx="8068085" cy="474662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9218" name="Picture 2" descr="http://boronextrication.com/files/2010/10/2011-audi-a8-body_structure_Reinforcement_safety_cage.jpg"/>
          <p:cNvPicPr>
            <a:picLocks noChangeAspect="1" noChangeArrowheads="1"/>
          </p:cNvPicPr>
          <p:nvPr/>
        </p:nvPicPr>
        <p:blipFill>
          <a:blip r:embed="rId3" cstate="print"/>
          <a:srcRect/>
          <a:stretch>
            <a:fillRect/>
          </a:stretch>
        </p:blipFill>
        <p:spPr bwMode="auto">
          <a:xfrm>
            <a:off x="-104205" y="0"/>
            <a:ext cx="9248205"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Overview</a:t>
            </a:r>
            <a:endParaRPr lang="en-US" dirty="0"/>
          </a:p>
        </p:txBody>
      </p:sp>
      <p:sp>
        <p:nvSpPr>
          <p:cNvPr id="3" name="Content Placeholder 2"/>
          <p:cNvSpPr>
            <a:spLocks noGrp="1"/>
          </p:cNvSpPr>
          <p:nvPr>
            <p:ph idx="1"/>
          </p:nvPr>
        </p:nvSpPr>
        <p:spPr/>
        <p:txBody>
          <a:bodyPr/>
          <a:lstStyle/>
          <a:p>
            <a:r>
              <a:rPr lang="en-US" dirty="0" smtClean="0"/>
              <a:t>Hot stamping advanced steels</a:t>
            </a:r>
          </a:p>
          <a:p>
            <a:r>
              <a:rPr lang="en-US" dirty="0" smtClean="0"/>
              <a:t>What are </a:t>
            </a:r>
            <a:r>
              <a:rPr lang="en-US" dirty="0" smtClean="0"/>
              <a:t>t</a:t>
            </a:r>
            <a:r>
              <a:rPr lang="en-US" dirty="0" smtClean="0"/>
              <a:t>ailored blanks?</a:t>
            </a:r>
          </a:p>
          <a:p>
            <a:r>
              <a:rPr lang="en-US" dirty="0" smtClean="0"/>
              <a:t>Where are tailored blanks used?</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4.bp.blogspot.com/_0oCrVCzAD90/S9gkUIkUW7I/AAAAAAAAAk4/PSVorFegHhg/s1600/boron-b-pillar-hot-stamped-firefighter-extrica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304800" y="152400"/>
            <a:ext cx="8586005" cy="1446550"/>
          </a:xfrm>
          <a:prstGeom prst="rect">
            <a:avLst/>
          </a:prstGeom>
          <a:noFill/>
        </p:spPr>
        <p:txBody>
          <a:bodyPr wrap="none" lIns="91440" tIns="45720" rIns="91440" bIns="45720">
            <a:spAutoFit/>
          </a:bodyPr>
          <a:lstStyle/>
          <a:p>
            <a:pPr algn="ctr"/>
            <a:r>
              <a:rPr lang="en-US" sz="8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Hot Stamping</a:t>
            </a:r>
            <a:endParaRPr lang="en-US" sz="8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Hot Forming of a B-pillar</a:t>
            </a:r>
            <a:endParaRPr lang="en-US" dirty="0"/>
          </a:p>
        </p:txBody>
      </p:sp>
      <p:pic>
        <p:nvPicPr>
          <p:cNvPr id="31746" name="Picture 2" descr="http://www.tenlinks.com/news/PR/autoform/gfx/111709_hot_forming.JPG"/>
          <p:cNvPicPr>
            <a:picLocks noChangeAspect="1" noChangeArrowheads="1"/>
          </p:cNvPicPr>
          <p:nvPr/>
        </p:nvPicPr>
        <p:blipFill>
          <a:blip r:embed="rId3" cstate="print"/>
          <a:srcRect/>
          <a:stretch>
            <a:fillRect/>
          </a:stretch>
        </p:blipFill>
        <p:spPr bwMode="auto">
          <a:xfrm>
            <a:off x="0" y="1627631"/>
            <a:ext cx="9144000" cy="523037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Hot Stamping of Boron Steel</a:t>
            </a:r>
            <a:endParaRPr lang="en-US" dirty="0"/>
          </a:p>
        </p:txBody>
      </p:sp>
      <p:pic>
        <p:nvPicPr>
          <p:cNvPr id="20482" name="Picture 2" descr="http://www3.imperial.ac.uk/pls/portallive/docs/1/68269700.JPG"/>
          <p:cNvPicPr>
            <a:picLocks noChangeAspect="1" noChangeArrowheads="1"/>
          </p:cNvPicPr>
          <p:nvPr/>
        </p:nvPicPr>
        <p:blipFill>
          <a:blip r:embed="rId2" cstate="print"/>
          <a:srcRect/>
          <a:stretch>
            <a:fillRect/>
          </a:stretch>
        </p:blipFill>
        <p:spPr bwMode="auto">
          <a:xfrm>
            <a:off x="1066800" y="1295400"/>
            <a:ext cx="7248582" cy="55626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http://www.me.uwaterloo.ca/~worswick/Research/images/stamping.jpg"/>
          <p:cNvPicPr>
            <a:picLocks noChangeAspect="1" noChangeArrowheads="1"/>
          </p:cNvPicPr>
          <p:nvPr/>
        </p:nvPicPr>
        <p:blipFill>
          <a:blip r:embed="rId2" cstate="print"/>
          <a:srcRect/>
          <a:stretch>
            <a:fillRect/>
          </a:stretch>
        </p:blipFill>
        <p:spPr bwMode="auto">
          <a:xfrm>
            <a:off x="0" y="1207395"/>
            <a:ext cx="9144000" cy="565060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t>
            </a:r>
            <a:r>
              <a:rPr lang="en-GB" dirty="0" smtClean="0"/>
              <a:t>ailored </a:t>
            </a:r>
            <a:r>
              <a:rPr lang="en-GB" dirty="0"/>
              <a:t>B</a:t>
            </a:r>
            <a:r>
              <a:rPr lang="en-GB" dirty="0" smtClean="0"/>
              <a:t>lank</a:t>
            </a:r>
            <a:endParaRPr lang="en-US" dirty="0"/>
          </a:p>
        </p:txBody>
      </p:sp>
      <p:sp>
        <p:nvSpPr>
          <p:cNvPr id="3" name="Content Placeholder 2"/>
          <p:cNvSpPr>
            <a:spLocks noGrp="1"/>
          </p:cNvSpPr>
          <p:nvPr>
            <p:ph idx="1"/>
          </p:nvPr>
        </p:nvSpPr>
        <p:spPr/>
        <p:txBody>
          <a:bodyPr/>
          <a:lstStyle/>
          <a:p>
            <a:r>
              <a:rPr lang="en-GB" dirty="0" smtClean="0"/>
              <a:t>A tailored blank is a sheet of steel that combines several grades and / or various thicknesses and / or different coatings, the different parts being laser welded together, in order to </a:t>
            </a:r>
            <a:r>
              <a:rPr lang="en-US" dirty="0" smtClean="0"/>
              <a:t>place the best material at the best place in the right thickness for</a:t>
            </a:r>
            <a:r>
              <a:rPr lang="en-GB" dirty="0" smtClean="0"/>
              <a:t> a real “tailor-made” solution for the customer after stamping.  </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Vehicle </a:t>
            </a:r>
            <a:r>
              <a:rPr lang="en-GB" dirty="0"/>
              <a:t>A</a:t>
            </a:r>
            <a:r>
              <a:rPr lang="en-GB" dirty="0" smtClean="0"/>
              <a:t>pplications </a:t>
            </a:r>
            <a:endParaRPr lang="en-US" dirty="0"/>
          </a:p>
        </p:txBody>
      </p:sp>
      <p:pic>
        <p:nvPicPr>
          <p:cNvPr id="1026" name="Picture 2" descr="http://www.arcelormittal.com/fce/repository/Tailored_Blanks/applications.gif"/>
          <p:cNvPicPr>
            <a:picLocks noChangeAspect="1" noChangeArrowheads="1"/>
          </p:cNvPicPr>
          <p:nvPr/>
        </p:nvPicPr>
        <p:blipFill>
          <a:blip r:embed="rId2" cstate="print"/>
          <a:srcRect/>
          <a:stretch>
            <a:fillRect/>
          </a:stretch>
        </p:blipFill>
        <p:spPr bwMode="auto">
          <a:xfrm>
            <a:off x="0" y="1371600"/>
            <a:ext cx="6253496" cy="4572000"/>
          </a:xfrm>
          <a:prstGeom prst="rect">
            <a:avLst/>
          </a:prstGeom>
          <a:noFill/>
        </p:spPr>
      </p:pic>
      <p:sp>
        <p:nvSpPr>
          <p:cNvPr id="5" name="TextBox 4"/>
          <p:cNvSpPr txBox="1"/>
          <p:nvPr/>
        </p:nvSpPr>
        <p:spPr>
          <a:xfrm>
            <a:off x="6019800" y="1219200"/>
            <a:ext cx="3124200" cy="5355312"/>
          </a:xfrm>
          <a:prstGeom prst="rect">
            <a:avLst/>
          </a:prstGeom>
          <a:noFill/>
        </p:spPr>
        <p:txBody>
          <a:bodyPr wrap="square" rtlCol="0">
            <a:spAutoFit/>
          </a:bodyPr>
          <a:lstStyle/>
          <a:p>
            <a:r>
              <a:rPr lang="en-US" dirty="0" smtClean="0"/>
              <a:t>1. Rear Rails</a:t>
            </a:r>
            <a:br>
              <a:rPr lang="en-US" dirty="0" smtClean="0"/>
            </a:br>
            <a:r>
              <a:rPr lang="en-US" dirty="0" smtClean="0"/>
              <a:t>2. Roof Reinforcement</a:t>
            </a:r>
            <a:br>
              <a:rPr lang="en-US" dirty="0" smtClean="0"/>
            </a:br>
            <a:r>
              <a:rPr lang="en-US" dirty="0" smtClean="0"/>
              <a:t>3. B-Pillar</a:t>
            </a:r>
            <a:br>
              <a:rPr lang="en-US" dirty="0" smtClean="0"/>
            </a:br>
            <a:r>
              <a:rPr lang="en-US" dirty="0" smtClean="0"/>
              <a:t>4. A-Pillar</a:t>
            </a:r>
            <a:br>
              <a:rPr lang="en-US" dirty="0" smtClean="0"/>
            </a:br>
            <a:r>
              <a:rPr lang="en-US" dirty="0" smtClean="0"/>
              <a:t>5. Shock Tower</a:t>
            </a:r>
            <a:br>
              <a:rPr lang="en-US" dirty="0" smtClean="0"/>
            </a:br>
            <a:r>
              <a:rPr lang="en-US" dirty="0" smtClean="0"/>
              <a:t>6. Tailgate</a:t>
            </a:r>
            <a:br>
              <a:rPr lang="en-US" dirty="0" smtClean="0"/>
            </a:br>
            <a:r>
              <a:rPr lang="en-US" dirty="0" smtClean="0"/>
              <a:t>7. Cross Member</a:t>
            </a:r>
            <a:br>
              <a:rPr lang="en-US" dirty="0" smtClean="0"/>
            </a:br>
            <a:r>
              <a:rPr lang="en-US" dirty="0" smtClean="0"/>
              <a:t>8. Side Member</a:t>
            </a:r>
            <a:br>
              <a:rPr lang="en-US" dirty="0" smtClean="0"/>
            </a:br>
            <a:r>
              <a:rPr lang="en-US" dirty="0" smtClean="0"/>
              <a:t>9. Wheel House</a:t>
            </a:r>
            <a:br>
              <a:rPr lang="en-US" dirty="0" smtClean="0"/>
            </a:br>
            <a:r>
              <a:rPr lang="en-US" dirty="0" smtClean="0"/>
              <a:t>10. Engine cross member</a:t>
            </a:r>
            <a:br>
              <a:rPr lang="en-US" dirty="0" smtClean="0"/>
            </a:br>
            <a:r>
              <a:rPr lang="en-US" dirty="0" smtClean="0"/>
              <a:t>11. Body side</a:t>
            </a:r>
            <a:br>
              <a:rPr lang="en-US" dirty="0" smtClean="0"/>
            </a:br>
            <a:r>
              <a:rPr lang="en-US" dirty="0" smtClean="0"/>
              <a:t>12. Seat cross member</a:t>
            </a:r>
            <a:br>
              <a:rPr lang="en-US" dirty="0" smtClean="0"/>
            </a:br>
            <a:r>
              <a:rPr lang="en-US" dirty="0" smtClean="0"/>
              <a:t>13. Bumper reinforcement</a:t>
            </a:r>
            <a:br>
              <a:rPr lang="en-US" dirty="0" smtClean="0"/>
            </a:br>
            <a:r>
              <a:rPr lang="en-US" dirty="0" smtClean="0"/>
              <a:t>14. Front rail</a:t>
            </a:r>
            <a:br>
              <a:rPr lang="en-US" dirty="0" smtClean="0"/>
            </a:br>
            <a:r>
              <a:rPr lang="en-US" dirty="0" smtClean="0"/>
              <a:t>15. Rear door</a:t>
            </a:r>
            <a:br>
              <a:rPr lang="en-US" dirty="0" smtClean="0"/>
            </a:br>
            <a:r>
              <a:rPr lang="en-US" dirty="0" smtClean="0"/>
              <a:t>16. Floor panel</a:t>
            </a:r>
            <a:br>
              <a:rPr lang="en-US" dirty="0" smtClean="0"/>
            </a:br>
            <a:r>
              <a:rPr lang="en-US" dirty="0" smtClean="0"/>
              <a:t>17. Front door</a:t>
            </a:r>
            <a:br>
              <a:rPr lang="en-US" dirty="0" smtClean="0"/>
            </a:br>
            <a:r>
              <a:rPr lang="en-US" dirty="0" smtClean="0"/>
              <a:t>18. Tunnel reinforcement</a:t>
            </a:r>
            <a:br>
              <a:rPr lang="en-US" dirty="0" smtClean="0"/>
            </a:br>
            <a:r>
              <a:rPr lang="en-US" dirty="0" smtClean="0"/>
              <a:t>19. Body side outer</a:t>
            </a:r>
            <a:endParaRPr lang="en-US" dirty="0"/>
          </a:p>
        </p:txBody>
      </p:sp>
      <p:pic>
        <p:nvPicPr>
          <p:cNvPr id="1028" name="Picture 4" descr="http://www.arcelormittal.com/fce/repository/Tailored_Blanks/Applications2.gif"/>
          <p:cNvPicPr>
            <a:picLocks noChangeAspect="1" noChangeArrowheads="1"/>
          </p:cNvPicPr>
          <p:nvPr/>
        </p:nvPicPr>
        <p:blipFill>
          <a:blip r:embed="rId3" cstate="print"/>
          <a:srcRect/>
          <a:stretch>
            <a:fillRect/>
          </a:stretch>
        </p:blipFill>
        <p:spPr bwMode="auto">
          <a:xfrm>
            <a:off x="0" y="5438774"/>
            <a:ext cx="1905000" cy="141922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Laser Welded Tailor Blank</a:t>
            </a:r>
            <a:endParaRPr lang="en-US" dirty="0"/>
          </a:p>
        </p:txBody>
      </p:sp>
      <p:pic>
        <p:nvPicPr>
          <p:cNvPr id="8194" name="Picture 2" descr="http://1.bp.blogspot.com/_0oCrVCzAD90/SwG7s1MaI8I/AAAAAAAAAas/qKBPwVHHRxE/s400/ford-f150-uhss-b-pillar-side.jpg"/>
          <p:cNvPicPr>
            <a:picLocks noChangeAspect="1" noChangeArrowheads="1"/>
          </p:cNvPicPr>
          <p:nvPr/>
        </p:nvPicPr>
        <p:blipFill>
          <a:blip r:embed="rId2" cstate="print"/>
          <a:srcRect/>
          <a:stretch>
            <a:fillRect/>
          </a:stretch>
        </p:blipFill>
        <p:spPr bwMode="auto">
          <a:xfrm>
            <a:off x="609600" y="1905000"/>
            <a:ext cx="2857500" cy="3810000"/>
          </a:xfrm>
          <a:prstGeom prst="rect">
            <a:avLst/>
          </a:prstGeom>
          <a:noFill/>
        </p:spPr>
      </p:pic>
      <p:pic>
        <p:nvPicPr>
          <p:cNvPr id="8196" name="Picture 4" descr="http://2.bp.blogspot.com/_0oCrVCzAD90/SwG7x_aX4EI/AAAAAAAAAa0/GfHA4g__--A/s400/ford-f150-uhss-b-pillar-laser-weld.jpg"/>
          <p:cNvPicPr>
            <a:picLocks noChangeAspect="1" noChangeArrowheads="1"/>
          </p:cNvPicPr>
          <p:nvPr/>
        </p:nvPicPr>
        <p:blipFill>
          <a:blip r:embed="rId3" cstate="print"/>
          <a:srcRect/>
          <a:stretch>
            <a:fillRect/>
          </a:stretch>
        </p:blipFill>
        <p:spPr bwMode="auto">
          <a:xfrm>
            <a:off x="4419600" y="2362200"/>
            <a:ext cx="3810000" cy="28575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897</TotalTime>
  <Words>258</Words>
  <Application>Microsoft Office PowerPoint</Application>
  <PresentationFormat>On-screen Show (4:3)</PresentationFormat>
  <Paragraphs>24</Paragraphs>
  <Slides>15</Slides>
  <Notes>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Advanced Steel Manufacturing and Stamping</vt:lpstr>
      <vt:lpstr>Module Overview</vt:lpstr>
      <vt:lpstr>Slide 3</vt:lpstr>
      <vt:lpstr>Hot Forming of a B-pillar</vt:lpstr>
      <vt:lpstr>Hot Stamping of Boron Steel</vt:lpstr>
      <vt:lpstr>Slide 6</vt:lpstr>
      <vt:lpstr>Tailored Blank</vt:lpstr>
      <vt:lpstr>Vehicle Applications </vt:lpstr>
      <vt:lpstr>Laser Welded Tailor Blank</vt:lpstr>
      <vt:lpstr>Tailor-Rolled Blank</vt:lpstr>
      <vt:lpstr>Slide 11</vt:lpstr>
      <vt:lpstr>Slide 12</vt:lpstr>
      <vt:lpstr>Audi A6 Body Structure</vt:lpstr>
      <vt:lpstr>Audi</vt:lpstr>
      <vt:lpstr>Slide 15</vt:lpstr>
    </vt:vector>
  </TitlesOfParts>
  <Company>Lear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 Smith</dc:creator>
  <cp:lastModifiedBy>Mike</cp:lastModifiedBy>
  <cp:revision>24</cp:revision>
  <dcterms:created xsi:type="dcterms:W3CDTF">2012-04-25T16:20:21Z</dcterms:created>
  <dcterms:modified xsi:type="dcterms:W3CDTF">2012-05-01T02:48:13Z</dcterms:modified>
</cp:coreProperties>
</file>