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4" r:id="rId3"/>
    <p:sldId id="269" r:id="rId4"/>
    <p:sldId id="257" r:id="rId5"/>
    <p:sldId id="268" r:id="rId6"/>
    <p:sldId id="266" r:id="rId7"/>
    <p:sldId id="263" r:id="rId8"/>
    <p:sldId id="262" r:id="rId9"/>
    <p:sldId id="267" r:id="rId10"/>
    <p:sldId id="272" r:id="rId11"/>
    <p:sldId id="261" r:id="rId12"/>
    <p:sldId id="260" r:id="rId13"/>
    <p:sldId id="258" r:id="rId14"/>
    <p:sldId id="259" r:id="rId15"/>
    <p:sldId id="271"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09FB83-2C15-4E56-A9BD-BCDB1F5F4DED}" type="datetimeFigureOut">
              <a:rPr lang="en-US" smtClean="0"/>
              <a:pPr/>
              <a:t>5/1/2012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D646B4-C9DD-4B7B-8949-2469FBDB2CB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On June 7, 2008 Station 52 and Squad 152 were dispatched to an MVA with entrapment. Upon arrival Chief 52, found a car on its side with the patient trapped inside the vehicle. Rescue 52 arrived and began extrication procedures. Our Hurst Extractor was deployed and the crew used it to begin cutting the roof. While cutting the B post The Extractor blade snapped. After snapping, the blade propelled through the air and struck one of our Squad members, on his back just above his hip. The member, also a firefighter, had no idea that he had been struck. The extrication was completed using our backup cutters. After the patient was removed from the vehicle Chief 52 noticed a large amount of blood on Firefighter-EMT's turnout coat. Upon removing the coat he found that the blood had soaked through the jumpsuit he had on as well. The Chief immediately called for the paramedics who exposed the wound to find an approximately 1 Â½ inches long by Â½ inch deep laceration. The Firefighter-EMT was transported to the University Medical Center of Princeton. His wound was confined to the muscle tissue and did not penetrate any vital organs. The laceration required multiple stitches and needed to have a drain installed. Everyone agrees that because Firefighter-EMT was wearing his appropriate gear he did not suffer more serious injuries.</a:t>
            </a:r>
            <a:endParaRPr lang="en-US" dirty="0"/>
          </a:p>
        </p:txBody>
      </p:sp>
      <p:sp>
        <p:nvSpPr>
          <p:cNvPr id="4" name="Slide Number Placeholder 3"/>
          <p:cNvSpPr>
            <a:spLocks noGrp="1"/>
          </p:cNvSpPr>
          <p:nvPr>
            <p:ph type="sldNum" sz="quarter" idx="10"/>
          </p:nvPr>
        </p:nvSpPr>
        <p:spPr/>
        <p:txBody>
          <a:bodyPr/>
          <a:lstStyle/>
          <a:p>
            <a:fld id="{C7D646B4-C9DD-4B7B-8949-2469FBDB2CB3}"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925459-E0B3-4016-B4F0-29544621D098}" type="datetimeFigureOut">
              <a:rPr lang="en-US" smtClean="0"/>
              <a:pPr/>
              <a:t>5/1/2012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9DE6E0-23DE-4545-8331-3F9C5486E85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25459-E0B3-4016-B4F0-29544621D098}" type="datetimeFigureOut">
              <a:rPr lang="en-US" smtClean="0"/>
              <a:pPr/>
              <a:t>5/1/2012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9DE6E0-23DE-4545-8331-3F9C5486E85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25459-E0B3-4016-B4F0-29544621D098}" type="datetimeFigureOut">
              <a:rPr lang="en-US" smtClean="0"/>
              <a:pPr/>
              <a:t>5/1/2012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9DE6E0-23DE-4545-8331-3F9C5486E85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925459-E0B3-4016-B4F0-29544621D098}" type="datetimeFigureOut">
              <a:rPr lang="en-US" smtClean="0"/>
              <a:pPr/>
              <a:t>5/1/2012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9DE6E0-23DE-4545-8331-3F9C5486E85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925459-E0B3-4016-B4F0-29544621D098}" type="datetimeFigureOut">
              <a:rPr lang="en-US" smtClean="0"/>
              <a:pPr/>
              <a:t>5/1/2012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9DE6E0-23DE-4545-8331-3F9C5486E85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925459-E0B3-4016-B4F0-29544621D098}" type="datetimeFigureOut">
              <a:rPr lang="en-US" smtClean="0"/>
              <a:pPr/>
              <a:t>5/1/2012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9DE6E0-23DE-4545-8331-3F9C5486E85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925459-E0B3-4016-B4F0-29544621D098}" type="datetimeFigureOut">
              <a:rPr lang="en-US" smtClean="0"/>
              <a:pPr/>
              <a:t>5/1/2012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9DE6E0-23DE-4545-8331-3F9C5486E85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925459-E0B3-4016-B4F0-29544621D098}" type="datetimeFigureOut">
              <a:rPr lang="en-US" smtClean="0"/>
              <a:pPr/>
              <a:t>5/1/2012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9DE6E0-23DE-4545-8331-3F9C5486E85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25459-E0B3-4016-B4F0-29544621D098}" type="datetimeFigureOut">
              <a:rPr lang="en-US" smtClean="0"/>
              <a:pPr/>
              <a:t>5/1/2012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9DE6E0-23DE-4545-8331-3F9C5486E85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925459-E0B3-4016-B4F0-29544621D098}" type="datetimeFigureOut">
              <a:rPr lang="en-US" smtClean="0"/>
              <a:pPr/>
              <a:t>5/1/2012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9DE6E0-23DE-4545-8331-3F9C5486E85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925459-E0B3-4016-B4F0-29544621D098}" type="datetimeFigureOut">
              <a:rPr lang="en-US" smtClean="0"/>
              <a:pPr/>
              <a:t>5/1/2012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9DE6E0-23DE-4545-8331-3F9C5486E85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9000" r="-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25459-E0B3-4016-B4F0-29544621D098}" type="datetimeFigureOut">
              <a:rPr lang="en-US" smtClean="0"/>
              <a:pPr/>
              <a:t>5/1/2012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DE6E0-23DE-4545-8331-3F9C5486E85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crashrecoverysystem.com/crs_shop/images/products/Accessories_Magnets_05_Full.jpg"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crashrecoverysystem.com/crs_shop/images/products/Accessories_Magnets_06_Full.jp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Teaching Advanced Steels</a:t>
            </a:r>
            <a:endParaRPr lang="en-US" dirty="0"/>
          </a:p>
        </p:txBody>
      </p:sp>
      <p:sp>
        <p:nvSpPr>
          <p:cNvPr id="3" name="Subtitle 2"/>
          <p:cNvSpPr>
            <a:spLocks noGrp="1"/>
          </p:cNvSpPr>
          <p:nvPr>
            <p:ph type="subTitle" idx="1"/>
          </p:nvPr>
        </p:nvSpPr>
        <p:spPr/>
        <p:txBody>
          <a:bodyPr/>
          <a:lstStyle/>
          <a:p>
            <a:r>
              <a:rPr lang="en-US" b="1" dirty="0" smtClean="0">
                <a:solidFill>
                  <a:srgbClr val="FF0000"/>
                </a:solidFill>
              </a:rPr>
              <a:t>Mike Smith</a:t>
            </a:r>
          </a:p>
          <a:p>
            <a:r>
              <a:rPr lang="en-US" b="1" dirty="0" smtClean="0">
                <a:solidFill>
                  <a:srgbClr val="FF0000"/>
                </a:solidFill>
              </a:rPr>
              <a:t>BoronExtrication.com</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Best selling Vehicles (2011)</a:t>
            </a:r>
            <a:endParaRPr lang="en-US" dirty="0"/>
          </a:p>
        </p:txBody>
      </p:sp>
      <p:sp>
        <p:nvSpPr>
          <p:cNvPr id="3" name="Content Placeholder 2"/>
          <p:cNvSpPr>
            <a:spLocks noGrp="1"/>
          </p:cNvSpPr>
          <p:nvPr>
            <p:ph idx="1"/>
          </p:nvPr>
        </p:nvSpPr>
        <p:spPr>
          <a:solidFill>
            <a:schemeClr val="bg1"/>
          </a:solidFill>
        </p:spPr>
        <p:txBody>
          <a:bodyPr>
            <a:normAutofit fontScale="85000" lnSpcReduction="20000"/>
          </a:bodyPr>
          <a:lstStyle/>
          <a:p>
            <a:pPr marL="514350" indent="-514350">
              <a:buFont typeface="+mj-lt"/>
              <a:buAutoNum type="arabicPeriod"/>
            </a:pPr>
            <a:r>
              <a:rPr lang="en-US" b="1" dirty="0" smtClean="0"/>
              <a:t>Ford F-Series — 584,917 sales</a:t>
            </a:r>
          </a:p>
          <a:p>
            <a:pPr marL="514350" indent="-514350">
              <a:buFont typeface="+mj-lt"/>
              <a:buAutoNum type="arabicPeriod"/>
            </a:pPr>
            <a:r>
              <a:rPr lang="en-US" b="1" dirty="0" smtClean="0"/>
              <a:t>Chevrolet Silverado — 415,130 sales</a:t>
            </a:r>
          </a:p>
          <a:p>
            <a:pPr marL="514350" indent="-514350">
              <a:buFont typeface="+mj-lt"/>
              <a:buAutoNum type="arabicPeriod"/>
            </a:pPr>
            <a:r>
              <a:rPr lang="en-US" b="1" dirty="0" smtClean="0"/>
              <a:t>Toyota Camry — 308,510 sales</a:t>
            </a:r>
          </a:p>
          <a:p>
            <a:pPr marL="514350" indent="-514350">
              <a:buFont typeface="+mj-lt"/>
              <a:buAutoNum type="arabicPeriod"/>
            </a:pPr>
            <a:r>
              <a:rPr lang="en-US" b="1" dirty="0" smtClean="0"/>
              <a:t>Nissan Altima — 268,981 sales</a:t>
            </a:r>
          </a:p>
          <a:p>
            <a:pPr marL="514350" indent="-514350">
              <a:buFont typeface="+mj-lt"/>
              <a:buAutoNum type="arabicPeriod"/>
            </a:pPr>
            <a:r>
              <a:rPr lang="en-US" b="1" dirty="0" smtClean="0"/>
              <a:t>Ford Escape — 254,293 sales</a:t>
            </a:r>
          </a:p>
          <a:p>
            <a:pPr marL="514350" indent="-514350">
              <a:buFont typeface="+mj-lt"/>
              <a:buAutoNum type="arabicPeriod"/>
            </a:pPr>
            <a:r>
              <a:rPr lang="en-US" b="1" dirty="0" smtClean="0"/>
              <a:t>Ford Fusion — 248,067 sales</a:t>
            </a:r>
          </a:p>
          <a:p>
            <a:pPr marL="514350" indent="-514350">
              <a:buFont typeface="+mj-lt"/>
              <a:buAutoNum type="arabicPeriod"/>
            </a:pPr>
            <a:r>
              <a:rPr lang="en-US" b="1" dirty="0" smtClean="0"/>
              <a:t>Dodge Ram 1500/2500/3500 — 244,763 sales</a:t>
            </a:r>
          </a:p>
          <a:p>
            <a:pPr marL="514350" indent="-514350">
              <a:buFont typeface="+mj-lt"/>
              <a:buAutoNum type="arabicPeriod"/>
            </a:pPr>
            <a:r>
              <a:rPr lang="en-US" b="1" dirty="0" smtClean="0"/>
              <a:t>Toyota Corolla — 240,259 sales</a:t>
            </a:r>
          </a:p>
          <a:p>
            <a:pPr marL="514350" indent="-514350">
              <a:buFont typeface="+mj-lt"/>
              <a:buAutoNum type="arabicPeriod"/>
            </a:pPr>
            <a:r>
              <a:rPr lang="en-US" b="1" dirty="0" smtClean="0"/>
              <a:t>Honda Accord — 235,625 sales</a:t>
            </a:r>
          </a:p>
          <a:p>
            <a:pPr marL="514350" indent="-514350">
              <a:buFont typeface="+mj-lt"/>
              <a:buAutoNum type="arabicPeriod"/>
            </a:pPr>
            <a:r>
              <a:rPr lang="en-US" b="1" dirty="0" smtClean="0"/>
              <a:t>Chevrolet Cruze — 231,732 sales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Moditech Magnet labels</a:t>
            </a:r>
            <a:endParaRPr lang="en-US" dirty="0"/>
          </a:p>
        </p:txBody>
      </p:sp>
      <p:pic>
        <p:nvPicPr>
          <p:cNvPr id="2052" name="Picture 4" descr="Magnet labels">
            <a:hlinkClick r:id="rId2"/>
          </p:cNvPr>
          <p:cNvPicPr>
            <a:picLocks noChangeAspect="1" noChangeArrowheads="1"/>
          </p:cNvPicPr>
          <p:nvPr/>
        </p:nvPicPr>
        <p:blipFill>
          <a:blip r:embed="rId3" cstate="print"/>
          <a:srcRect/>
          <a:stretch>
            <a:fillRect/>
          </a:stretch>
        </p:blipFill>
        <p:spPr bwMode="auto">
          <a:xfrm>
            <a:off x="457199" y="1676400"/>
            <a:ext cx="2427611" cy="1828800"/>
          </a:xfrm>
          <a:prstGeom prst="rect">
            <a:avLst/>
          </a:prstGeom>
          <a:noFill/>
        </p:spPr>
      </p:pic>
      <p:pic>
        <p:nvPicPr>
          <p:cNvPr id="2053" name="Picture 5" descr="Magnet labels">
            <a:hlinkClick r:id="rId4"/>
          </p:cNvPr>
          <p:cNvPicPr>
            <a:picLocks noChangeAspect="1" noChangeArrowheads="1"/>
          </p:cNvPicPr>
          <p:nvPr/>
        </p:nvPicPr>
        <p:blipFill>
          <a:blip r:embed="rId5" cstate="print"/>
          <a:srcRect/>
          <a:stretch>
            <a:fillRect/>
          </a:stretch>
        </p:blipFill>
        <p:spPr bwMode="auto">
          <a:xfrm>
            <a:off x="533400" y="4343400"/>
            <a:ext cx="2731062" cy="2057400"/>
          </a:xfrm>
          <a:prstGeom prst="rect">
            <a:avLst/>
          </a:prstGeom>
          <a:noFill/>
        </p:spPr>
      </p:pic>
      <p:sp>
        <p:nvSpPr>
          <p:cNvPr id="8" name="Rectangle 7"/>
          <p:cNvSpPr/>
          <p:nvPr/>
        </p:nvSpPr>
        <p:spPr>
          <a:xfrm>
            <a:off x="4114800" y="1524000"/>
            <a:ext cx="4267200" cy="5078313"/>
          </a:xfrm>
          <a:prstGeom prst="rect">
            <a:avLst/>
          </a:prstGeom>
          <a:solidFill>
            <a:schemeClr val="bg1"/>
          </a:solidFill>
        </p:spPr>
        <p:txBody>
          <a:bodyPr wrap="square">
            <a:spAutoFit/>
          </a:bodyPr>
          <a:lstStyle/>
          <a:p>
            <a:pPr lvl="0" fontAlgn="base">
              <a:spcBef>
                <a:spcPct val="0"/>
              </a:spcBef>
              <a:spcAft>
                <a:spcPct val="0"/>
              </a:spcAft>
            </a:pPr>
            <a:r>
              <a:rPr kumimoji="0" lang="en-US" b="0" i="0" u="none" strike="noStrike" cap="none" normalizeH="0" baseline="0" dirty="0" smtClean="0">
                <a:ln>
                  <a:noFill/>
                </a:ln>
                <a:solidFill>
                  <a:srgbClr val="000000"/>
                </a:solidFill>
                <a:effectLst/>
                <a:latin typeface="Arial" pitchFamily="34" charset="0"/>
                <a:cs typeface="Arial" pitchFamily="34" charset="0"/>
              </a:rPr>
              <a:t>Magnet labels displaying safety components. To be uses during training or extrication of victims from crashed vehicles.     </a:t>
            </a:r>
          </a:p>
          <a:p>
            <a:pPr lvl="0" fontAlgn="base">
              <a:spcBef>
                <a:spcPct val="0"/>
              </a:spcBef>
              <a:spcAft>
                <a:spcPct val="0"/>
              </a:spcAft>
            </a:pPr>
            <a:r>
              <a:rPr kumimoji="0" lang="en-US" b="0" i="0" u="none" strike="noStrike" cap="none" normalizeH="0" baseline="0" dirty="0" smtClean="0">
                <a:ln>
                  <a:noFill/>
                </a:ln>
                <a:solidFill>
                  <a:srgbClr val="000000"/>
                </a:solidFill>
                <a:effectLst/>
                <a:latin typeface="Arial" pitchFamily="34" charset="0"/>
                <a:cs typeface="Arial" pitchFamily="34" charset="0"/>
              </a:rPr>
              <a:t>                                        </a:t>
            </a:r>
          </a:p>
          <a:p>
            <a:pPr lvl="0" fontAlgn="base">
              <a:spcBef>
                <a:spcPct val="0"/>
              </a:spcBef>
              <a:spcAft>
                <a:spcPct val="0"/>
              </a:spcAft>
            </a:pPr>
            <a:r>
              <a:rPr kumimoji="0" lang="en-US" b="0" i="0" u="none" strike="noStrike" cap="none" normalizeH="0" baseline="0" dirty="0" smtClean="0">
                <a:ln>
                  <a:noFill/>
                </a:ln>
                <a:solidFill>
                  <a:srgbClr val="000000"/>
                </a:solidFill>
                <a:effectLst/>
                <a:latin typeface="Arial" pitchFamily="34" charset="0"/>
                <a:cs typeface="Arial" pitchFamily="34" charset="0"/>
              </a:rPr>
              <a:t>Storage bag included. </a:t>
            </a:r>
            <a:br>
              <a:rPr kumimoji="0" lang="en-US" b="0" i="0" u="none" strike="noStrike" cap="none" normalizeH="0" baseline="0" dirty="0" smtClean="0">
                <a:ln>
                  <a:noFill/>
                </a:ln>
                <a:solidFill>
                  <a:srgbClr val="000000"/>
                </a:solidFill>
                <a:effectLst/>
                <a:latin typeface="Arial" pitchFamily="34" charset="0"/>
                <a:cs typeface="Arial" pitchFamily="34" charset="0"/>
              </a:rPr>
            </a:br>
            <a:endParaRPr kumimoji="0" lang="en-US" b="0" i="0" u="none" strike="noStrike" cap="none" normalizeH="0" baseline="0" dirty="0" smtClean="0">
              <a:ln>
                <a:noFill/>
              </a:ln>
              <a:solidFill>
                <a:srgbClr val="000000"/>
              </a:solidFill>
              <a:effectLst/>
              <a:latin typeface="Arial" pitchFamily="34" charset="0"/>
              <a:cs typeface="Arial" pitchFamily="34" charset="0"/>
            </a:endParaRPr>
          </a:p>
          <a:p>
            <a:pPr lvl="0" fontAlgn="base">
              <a:spcBef>
                <a:spcPct val="0"/>
              </a:spcBef>
              <a:spcAft>
                <a:spcPct val="0"/>
              </a:spcAft>
            </a:pPr>
            <a:r>
              <a:rPr kumimoji="0" lang="en-US" b="0" i="0" u="none" strike="noStrike" cap="none" normalizeH="0" baseline="0" dirty="0" smtClean="0">
                <a:ln>
                  <a:noFill/>
                </a:ln>
                <a:solidFill>
                  <a:srgbClr val="000000"/>
                </a:solidFill>
                <a:effectLst/>
                <a:latin typeface="Arial" pitchFamily="34" charset="0"/>
                <a:cs typeface="Arial" pitchFamily="34" charset="0"/>
              </a:rPr>
              <a:t>2 x Battery.</a:t>
            </a:r>
          </a:p>
          <a:p>
            <a:pPr lvl="0" fontAlgn="base">
              <a:spcBef>
                <a:spcPct val="0"/>
              </a:spcBef>
              <a:spcAft>
                <a:spcPct val="0"/>
              </a:spcAft>
            </a:pPr>
            <a:r>
              <a:rPr kumimoji="0" lang="en-US" b="0" i="0" u="none" strike="noStrike" cap="none" normalizeH="0" baseline="0" dirty="0" smtClean="0">
                <a:ln>
                  <a:noFill/>
                </a:ln>
                <a:solidFill>
                  <a:srgbClr val="000000"/>
                </a:solidFill>
                <a:effectLst/>
                <a:latin typeface="Arial" pitchFamily="34" charset="0"/>
                <a:cs typeface="Arial" pitchFamily="34" charset="0"/>
              </a:rPr>
              <a:t>4 x Sensor.</a:t>
            </a:r>
          </a:p>
          <a:p>
            <a:pPr lvl="0" fontAlgn="base">
              <a:spcBef>
                <a:spcPct val="0"/>
              </a:spcBef>
              <a:spcAft>
                <a:spcPct val="0"/>
              </a:spcAft>
            </a:pPr>
            <a:r>
              <a:rPr kumimoji="0" lang="en-US" b="0" i="0" u="none" strike="noStrike" cap="none" normalizeH="0" baseline="0" dirty="0" smtClean="0">
                <a:ln>
                  <a:noFill/>
                </a:ln>
                <a:solidFill>
                  <a:srgbClr val="000000"/>
                </a:solidFill>
                <a:effectLst/>
                <a:latin typeface="Arial" pitchFamily="34" charset="0"/>
                <a:cs typeface="Arial" pitchFamily="34" charset="0"/>
              </a:rPr>
              <a:t>4 x Cylinder.</a:t>
            </a:r>
          </a:p>
          <a:p>
            <a:pPr lvl="0" fontAlgn="base">
              <a:spcBef>
                <a:spcPct val="0"/>
              </a:spcBef>
              <a:spcAft>
                <a:spcPct val="0"/>
              </a:spcAft>
            </a:pPr>
            <a:r>
              <a:rPr kumimoji="0" lang="en-US" b="0" i="0" u="none" strike="noStrike" cap="none" normalizeH="0" baseline="0" dirty="0" smtClean="0">
                <a:ln>
                  <a:noFill/>
                </a:ln>
                <a:solidFill>
                  <a:srgbClr val="000000"/>
                </a:solidFill>
                <a:effectLst/>
                <a:latin typeface="Arial" pitchFamily="34" charset="0"/>
                <a:cs typeface="Arial" pitchFamily="34" charset="0"/>
              </a:rPr>
              <a:t>4 x Stored gas inflator.</a:t>
            </a:r>
          </a:p>
          <a:p>
            <a:pPr lvl="0" fontAlgn="base">
              <a:spcBef>
                <a:spcPct val="0"/>
              </a:spcBef>
              <a:spcAft>
                <a:spcPct val="0"/>
              </a:spcAft>
            </a:pPr>
            <a:r>
              <a:rPr kumimoji="0" lang="en-US" b="0" i="0" u="none" strike="noStrike" cap="none" normalizeH="0" baseline="0" dirty="0" smtClean="0">
                <a:ln>
                  <a:noFill/>
                </a:ln>
                <a:solidFill>
                  <a:srgbClr val="000000"/>
                </a:solidFill>
                <a:effectLst/>
                <a:latin typeface="Arial" pitchFamily="34" charset="0"/>
                <a:cs typeface="Arial" pitchFamily="34" charset="0"/>
              </a:rPr>
              <a:t>1 x Curtain airbag left-hand side.</a:t>
            </a:r>
          </a:p>
          <a:p>
            <a:pPr lvl="0" fontAlgn="base">
              <a:spcBef>
                <a:spcPct val="0"/>
              </a:spcBef>
              <a:spcAft>
                <a:spcPct val="0"/>
              </a:spcAft>
            </a:pPr>
            <a:r>
              <a:rPr kumimoji="0" lang="en-US" b="0" i="0" u="none" strike="noStrike" cap="none" normalizeH="0" baseline="0" dirty="0" smtClean="0">
                <a:ln>
                  <a:noFill/>
                </a:ln>
                <a:solidFill>
                  <a:srgbClr val="000000"/>
                </a:solidFill>
                <a:effectLst/>
                <a:latin typeface="Arial" pitchFamily="34" charset="0"/>
                <a:cs typeface="Arial" pitchFamily="34" charset="0"/>
              </a:rPr>
              <a:t>1 x Curtain airbag right-hand side.</a:t>
            </a:r>
          </a:p>
          <a:p>
            <a:pPr lvl="0" fontAlgn="base">
              <a:spcBef>
                <a:spcPct val="0"/>
              </a:spcBef>
              <a:spcAft>
                <a:spcPct val="0"/>
              </a:spcAft>
            </a:pPr>
            <a:r>
              <a:rPr kumimoji="0" lang="en-US" b="0" i="0" u="none" strike="noStrike" cap="none" normalizeH="0" baseline="0" dirty="0" smtClean="0">
                <a:ln>
                  <a:noFill/>
                </a:ln>
                <a:solidFill>
                  <a:srgbClr val="000000"/>
                </a:solidFill>
                <a:effectLst/>
                <a:latin typeface="Arial" pitchFamily="34" charset="0"/>
                <a:cs typeface="Arial" pitchFamily="34" charset="0"/>
              </a:rPr>
              <a:t>1 x Seatbelt pretensioner.</a:t>
            </a:r>
          </a:p>
          <a:p>
            <a:pPr lvl="0" fontAlgn="base">
              <a:spcBef>
                <a:spcPct val="0"/>
              </a:spcBef>
              <a:spcAft>
                <a:spcPct val="0"/>
              </a:spcAft>
            </a:pPr>
            <a:r>
              <a:rPr kumimoji="0" lang="en-US" b="0" i="0" u="none" strike="noStrike" cap="none" normalizeH="0" baseline="0" dirty="0" smtClean="0">
                <a:ln>
                  <a:noFill/>
                </a:ln>
                <a:solidFill>
                  <a:srgbClr val="000000"/>
                </a:solidFill>
                <a:effectLst/>
                <a:latin typeface="Arial" pitchFamily="34" charset="0"/>
                <a:cs typeface="Arial" pitchFamily="34" charset="0"/>
              </a:rPr>
              <a:t>1 x Seatbelt pretensioner (mirrored).</a:t>
            </a:r>
          </a:p>
          <a:p>
            <a:pPr lvl="0" fontAlgn="base">
              <a:spcBef>
                <a:spcPct val="0"/>
              </a:spcBef>
              <a:spcAft>
                <a:spcPct val="0"/>
              </a:spcAft>
            </a:pPr>
            <a:r>
              <a:rPr kumimoji="0" lang="en-US" b="0" i="0" u="none" strike="noStrike" cap="none" normalizeH="0" baseline="0" dirty="0" smtClean="0">
                <a:ln>
                  <a:noFill/>
                </a:ln>
                <a:solidFill>
                  <a:srgbClr val="000000"/>
                </a:solidFill>
                <a:effectLst/>
                <a:latin typeface="Arial" pitchFamily="34" charset="0"/>
                <a:cs typeface="Arial" pitchFamily="34" charset="0"/>
              </a:rPr>
              <a:t>4 x Reinforcement.</a:t>
            </a:r>
          </a:p>
          <a:p>
            <a:pPr lvl="0" fontAlgn="base">
              <a:spcBef>
                <a:spcPct val="0"/>
              </a:spcBef>
              <a:spcAft>
                <a:spcPct val="0"/>
              </a:spcAft>
            </a:pPr>
            <a:endParaRPr lang="en-US" dirty="0">
              <a:solidFill>
                <a:srgbClr val="000000"/>
              </a:solidFill>
              <a:latin typeface="Arial" pitchFamily="34" charset="0"/>
              <a:cs typeface="Arial" pitchFamily="34" charset="0"/>
            </a:endParaRPr>
          </a:p>
          <a:p>
            <a:pPr lvl="0" fontAlgn="base">
              <a:spcBef>
                <a:spcPct val="0"/>
              </a:spcBef>
              <a:spcAft>
                <a:spcPct val="0"/>
              </a:spcAft>
            </a:pPr>
            <a:r>
              <a:rPr kumimoji="0" lang="en-US" b="0" i="0" u="none" strike="noStrike" cap="none" normalizeH="0" baseline="0" dirty="0" smtClean="0">
                <a:ln>
                  <a:noFill/>
                </a:ln>
                <a:solidFill>
                  <a:srgbClr val="000000"/>
                </a:solidFill>
                <a:effectLst/>
                <a:latin typeface="Arial" pitchFamily="34" charset="0"/>
                <a:cs typeface="Arial" pitchFamily="34" charset="0"/>
              </a:rPr>
              <a:t>Cost,</a:t>
            </a:r>
            <a:r>
              <a:rPr kumimoji="0" lang="en-US" b="0" i="0" u="none" strike="noStrike" cap="none" normalizeH="0" dirty="0" smtClean="0">
                <a:ln>
                  <a:noFill/>
                </a:ln>
                <a:solidFill>
                  <a:srgbClr val="000000"/>
                </a:solidFill>
                <a:effectLst/>
                <a:latin typeface="Arial" pitchFamily="34" charset="0"/>
                <a:cs typeface="Arial" pitchFamily="34" charset="0"/>
              </a:rPr>
              <a:t> over $300!</a:t>
            </a:r>
            <a:endParaRPr kumimoji="0" lang="en-US" b="0" i="0" u="none" strike="noStrike" cap="none" normalizeH="0" baseline="0" dirty="0" smtClean="0">
              <a:ln>
                <a:noFill/>
              </a:ln>
              <a:solidFill>
                <a:srgbClr val="0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Moditech Magnet labels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838200" y="1447800"/>
            <a:ext cx="7515225" cy="51911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Printable Magnet Sheet</a:t>
            </a:r>
            <a:endParaRPr lang="en-US" dirty="0"/>
          </a:p>
        </p:txBody>
      </p:sp>
      <p:sp>
        <p:nvSpPr>
          <p:cNvPr id="3" name="Content Placeholder 2"/>
          <p:cNvSpPr>
            <a:spLocks noGrp="1"/>
          </p:cNvSpPr>
          <p:nvPr>
            <p:ph idx="1"/>
          </p:nvPr>
        </p:nvSpPr>
        <p:spPr>
          <a:solidFill>
            <a:schemeClr val="bg1"/>
          </a:solidFill>
        </p:spPr>
        <p:txBody>
          <a:bodyPr>
            <a:normAutofit/>
          </a:bodyPr>
          <a:lstStyle/>
          <a:p>
            <a:pPr fontAlgn="base"/>
            <a:r>
              <a:rPr lang="en-US" dirty="0" smtClean="0"/>
              <a:t>Battery</a:t>
            </a:r>
          </a:p>
          <a:p>
            <a:pPr fontAlgn="base"/>
            <a:r>
              <a:rPr lang="en-US" dirty="0" smtClean="0"/>
              <a:t>Sensor</a:t>
            </a:r>
            <a:r>
              <a:rPr lang="en-US" dirty="0"/>
              <a:t>.</a:t>
            </a:r>
          </a:p>
          <a:p>
            <a:pPr fontAlgn="base"/>
            <a:r>
              <a:rPr lang="en-US" dirty="0" smtClean="0"/>
              <a:t>Cylinder</a:t>
            </a:r>
            <a:r>
              <a:rPr lang="en-US" dirty="0"/>
              <a:t>.</a:t>
            </a:r>
          </a:p>
          <a:p>
            <a:pPr fontAlgn="base"/>
            <a:r>
              <a:rPr lang="en-US" dirty="0" smtClean="0"/>
              <a:t>Stored </a:t>
            </a:r>
            <a:r>
              <a:rPr lang="en-US" dirty="0"/>
              <a:t>gas inflator.</a:t>
            </a:r>
          </a:p>
          <a:p>
            <a:pPr fontAlgn="base"/>
            <a:r>
              <a:rPr lang="en-US" dirty="0" smtClean="0"/>
              <a:t>Curtain </a:t>
            </a:r>
            <a:r>
              <a:rPr lang="en-US" dirty="0"/>
              <a:t>airbag </a:t>
            </a:r>
            <a:r>
              <a:rPr lang="en-US" dirty="0" smtClean="0"/>
              <a:t>side</a:t>
            </a:r>
            <a:r>
              <a:rPr lang="en-US" dirty="0"/>
              <a:t>.</a:t>
            </a:r>
          </a:p>
          <a:p>
            <a:pPr fontAlgn="base"/>
            <a:r>
              <a:rPr lang="en-US" dirty="0" smtClean="0"/>
              <a:t>Seatbelt </a:t>
            </a:r>
            <a:r>
              <a:rPr lang="en-US" dirty="0"/>
              <a:t>pretensioner.</a:t>
            </a:r>
          </a:p>
          <a:p>
            <a:pPr fontAlgn="base"/>
            <a:r>
              <a:rPr lang="en-US" dirty="0" smtClean="0"/>
              <a:t>Reinforcement</a:t>
            </a:r>
            <a:r>
              <a:rPr lang="en-US" dirty="0"/>
              <a:t>.</a:t>
            </a:r>
          </a:p>
        </p:txBody>
      </p:sp>
      <p:pic>
        <p:nvPicPr>
          <p:cNvPr id="4" name="Picture 3" descr="http://images.discountofficeitems.com/orig/896/11c/8d9c43988c1e490ac92e7b94863f0d336f.jpg"/>
          <p:cNvPicPr>
            <a:picLocks noChangeAspect="1" noChangeArrowheads="1"/>
          </p:cNvPicPr>
          <p:nvPr/>
        </p:nvPicPr>
        <p:blipFill>
          <a:blip r:embed="rId2" cstate="print"/>
          <a:srcRect/>
          <a:stretch>
            <a:fillRect/>
          </a:stretch>
        </p:blipFill>
        <p:spPr bwMode="auto">
          <a:xfrm>
            <a:off x="4191000" y="1447800"/>
            <a:ext cx="4648199" cy="4648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Printable Magnet Sheet</a:t>
            </a:r>
            <a:endParaRPr lang="en-US" dirty="0"/>
          </a:p>
        </p:txBody>
      </p:sp>
      <p:pic>
        <p:nvPicPr>
          <p:cNvPr id="3073" name="Picture 1" descr="C:\Users\Mike\Pictures\key.jpg"/>
          <p:cNvPicPr>
            <a:picLocks noChangeAspect="1" noChangeArrowheads="1"/>
          </p:cNvPicPr>
          <p:nvPr/>
        </p:nvPicPr>
        <p:blipFill>
          <a:blip r:embed="rId2" cstate="print"/>
          <a:srcRect/>
          <a:stretch>
            <a:fillRect/>
          </a:stretch>
        </p:blipFill>
        <p:spPr bwMode="auto">
          <a:xfrm>
            <a:off x="533400" y="2971800"/>
            <a:ext cx="7991475" cy="1885950"/>
          </a:xfrm>
          <a:prstGeom prst="rect">
            <a:avLst/>
          </a:prstGeom>
          <a:noFill/>
        </p:spPr>
      </p:pic>
      <p:sp>
        <p:nvSpPr>
          <p:cNvPr id="6" name="TextBox 5"/>
          <p:cNvSpPr txBox="1"/>
          <p:nvPr/>
        </p:nvSpPr>
        <p:spPr>
          <a:xfrm>
            <a:off x="1143000" y="5410200"/>
            <a:ext cx="6797374" cy="954107"/>
          </a:xfrm>
          <a:prstGeom prst="rect">
            <a:avLst/>
          </a:prstGeom>
          <a:solidFill>
            <a:schemeClr val="bg1"/>
          </a:solidFill>
        </p:spPr>
        <p:txBody>
          <a:bodyPr wrap="square" rtlCol="0">
            <a:spAutoFit/>
          </a:bodyPr>
          <a:lstStyle/>
          <a:p>
            <a:pPr algn="ctr"/>
            <a:r>
              <a:rPr lang="en-US" sz="2800" b="1" dirty="0" smtClean="0"/>
              <a:t>Cost of the printable magnets?  Around $12 at an Staples or Office Max</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p:cNvPicPr>
            <a:picLocks noChangeAspect="1" noChangeArrowheads="1"/>
          </p:cNvPicPr>
          <p:nvPr/>
        </p:nvPicPr>
        <p:blipFill>
          <a:blip r:embed="rId2" cstate="print"/>
          <a:srcRect/>
          <a:stretch>
            <a:fillRect/>
          </a:stretch>
        </p:blipFill>
        <p:spPr bwMode="auto">
          <a:xfrm>
            <a:off x="-1" y="0"/>
            <a:ext cx="9178247" cy="6858000"/>
          </a:xfrm>
          <a:prstGeom prst="rect">
            <a:avLst/>
          </a:prstGeom>
          <a:noFill/>
          <a:ln w="9525">
            <a:noFill/>
            <a:miter lim="800000"/>
            <a:headEnd/>
            <a:tailEnd/>
          </a:ln>
        </p:spPr>
      </p:pic>
      <p:sp>
        <p:nvSpPr>
          <p:cNvPr id="2" name="Title 1"/>
          <p:cNvSpPr>
            <a:spLocks noGrp="1"/>
          </p:cNvSpPr>
          <p:nvPr>
            <p:ph type="title"/>
          </p:nvPr>
        </p:nvSpPr>
        <p:spPr>
          <a:xfrm>
            <a:off x="381000" y="5410200"/>
            <a:ext cx="8229600" cy="1143000"/>
          </a:xfrm>
          <a:solidFill>
            <a:schemeClr val="tx1"/>
          </a:solidFill>
        </p:spPr>
        <p:txBody>
          <a:bodyPr/>
          <a:lstStyle/>
          <a:p>
            <a:r>
              <a:rPr lang="en-US" b="1" dirty="0" smtClean="0">
                <a:solidFill>
                  <a:schemeClr val="bg1"/>
                </a:solidFill>
              </a:rPr>
              <a:t>Simulated Tool Failure</a:t>
            </a:r>
            <a:endParaRPr lang="en-US"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Blades can break</a:t>
            </a:r>
            <a:endParaRPr lang="en-US" dirty="0"/>
          </a:p>
        </p:txBody>
      </p:sp>
      <p:pic>
        <p:nvPicPr>
          <p:cNvPr id="28674" name="Picture 2" descr="http://www.firecompanies.com/MFC/public/news_images/10066/68261/145206_orig.jpg"/>
          <p:cNvPicPr>
            <a:picLocks noChangeAspect="1" noChangeArrowheads="1"/>
          </p:cNvPicPr>
          <p:nvPr/>
        </p:nvPicPr>
        <p:blipFill>
          <a:blip r:embed="rId3" cstate="print"/>
          <a:srcRect/>
          <a:stretch>
            <a:fillRect/>
          </a:stretch>
        </p:blipFill>
        <p:spPr bwMode="auto">
          <a:xfrm>
            <a:off x="1524000" y="1828800"/>
            <a:ext cx="6096000" cy="4572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Hand Tools</a:t>
            </a:r>
            <a:endParaRPr lang="en-US" dirty="0"/>
          </a:p>
        </p:txBody>
      </p:sp>
      <p:sp>
        <p:nvSpPr>
          <p:cNvPr id="3" name="Content Placeholder 2"/>
          <p:cNvSpPr>
            <a:spLocks noGrp="1"/>
          </p:cNvSpPr>
          <p:nvPr>
            <p:ph idx="1"/>
          </p:nvPr>
        </p:nvSpPr>
        <p:spPr>
          <a:xfrm>
            <a:off x="457200" y="1600201"/>
            <a:ext cx="8229600" cy="3581400"/>
          </a:xfrm>
          <a:solidFill>
            <a:schemeClr val="bg1"/>
          </a:solidFill>
        </p:spPr>
        <p:txBody>
          <a:bodyPr/>
          <a:lstStyle/>
          <a:p>
            <a:r>
              <a:rPr lang="en-US" dirty="0" smtClean="0"/>
              <a:t>Our students should not become over-reliant on their hydraulic tools. </a:t>
            </a:r>
          </a:p>
          <a:p>
            <a:pPr lvl="1"/>
            <a:r>
              <a:rPr lang="en-US" dirty="0" smtClean="0"/>
              <a:t>Hydraulic pumps can fail</a:t>
            </a:r>
          </a:p>
          <a:p>
            <a:pPr lvl="1"/>
            <a:r>
              <a:rPr lang="en-US" dirty="0" smtClean="0"/>
              <a:t>Cutter blades can break</a:t>
            </a:r>
          </a:p>
          <a:p>
            <a:pPr lvl="1"/>
            <a:r>
              <a:rPr lang="en-US" dirty="0" smtClean="0"/>
              <a:t>Spreader arms can fracture</a:t>
            </a:r>
          </a:p>
          <a:p>
            <a:pPr lvl="1"/>
            <a:r>
              <a:rPr lang="en-US" dirty="0" smtClean="0"/>
              <a:t>Without a back-up plan like hand tools rescuers can be dead in the water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B</a:t>
            </a:r>
            <a:endParaRPr lang="en-US" dirty="0"/>
          </a:p>
        </p:txBody>
      </p:sp>
      <p:sp>
        <p:nvSpPr>
          <p:cNvPr id="3" name="Content Placeholder 2"/>
          <p:cNvSpPr>
            <a:spLocks noGrp="1"/>
          </p:cNvSpPr>
          <p:nvPr>
            <p:ph idx="1"/>
          </p:nvPr>
        </p:nvSpPr>
        <p:spPr>
          <a:xfrm>
            <a:off x="457200" y="1600201"/>
            <a:ext cx="8229600" cy="3810000"/>
          </a:xfrm>
          <a:solidFill>
            <a:schemeClr val="bg1"/>
          </a:solidFill>
        </p:spPr>
        <p:txBody>
          <a:bodyPr/>
          <a:lstStyle/>
          <a:p>
            <a:r>
              <a:rPr lang="en-US" dirty="0" smtClean="0"/>
              <a:t>Vehicles that exit the road can often times can be further than hydraulic hoses can reach.</a:t>
            </a:r>
          </a:p>
          <a:p>
            <a:r>
              <a:rPr lang="en-US" dirty="0" smtClean="0"/>
              <a:t>Rescuers commonly think about that while in route to the scene.</a:t>
            </a:r>
          </a:p>
          <a:p>
            <a:r>
              <a:rPr lang="en-US" dirty="0" smtClean="0"/>
              <a:t>That Plan B and even Plan C can allow the rescuer to quickly shift to a different technique or tool.</a:t>
            </a:r>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Goals</a:t>
            </a:r>
            <a:endParaRPr lang="en-US" dirty="0"/>
          </a:p>
        </p:txBody>
      </p:sp>
      <p:sp>
        <p:nvSpPr>
          <p:cNvPr id="3" name="Content Placeholder 2"/>
          <p:cNvSpPr>
            <a:spLocks noGrp="1"/>
          </p:cNvSpPr>
          <p:nvPr>
            <p:ph idx="1"/>
          </p:nvPr>
        </p:nvSpPr>
        <p:spPr>
          <a:xfrm>
            <a:off x="457200" y="1600201"/>
            <a:ext cx="8229600" cy="3810000"/>
          </a:xfrm>
          <a:solidFill>
            <a:schemeClr val="bg1"/>
          </a:solidFill>
        </p:spPr>
        <p:txBody>
          <a:bodyPr/>
          <a:lstStyle/>
          <a:p>
            <a:r>
              <a:rPr lang="en-US" dirty="0" smtClean="0"/>
              <a:t>Methods to get newer vehicles</a:t>
            </a:r>
          </a:p>
          <a:p>
            <a:r>
              <a:rPr lang="en-US" dirty="0" smtClean="0"/>
              <a:t>The </a:t>
            </a:r>
            <a:r>
              <a:rPr lang="en-US" dirty="0"/>
              <a:t>vehicle rescue instructor/trainer will conduct effective training that simulates the presence of Advanced Steel in an older, acquired vehicle. </a:t>
            </a:r>
            <a:endParaRPr lang="en-US" dirty="0" smtClean="0"/>
          </a:p>
          <a:p>
            <a:r>
              <a:rPr lang="en-US" dirty="0" smtClean="0"/>
              <a:t>Simulate hydraulic tool failure, broken blade, cutter stalls during a cutting operation, etc.</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Late Model Vehicles</a:t>
            </a:r>
            <a:endParaRPr lang="en-US" dirty="0"/>
          </a:p>
        </p:txBody>
      </p:sp>
      <p:sp>
        <p:nvSpPr>
          <p:cNvPr id="3" name="Content Placeholder 2"/>
          <p:cNvSpPr>
            <a:spLocks noGrp="1"/>
          </p:cNvSpPr>
          <p:nvPr>
            <p:ph idx="1"/>
          </p:nvPr>
        </p:nvSpPr>
        <p:spPr>
          <a:xfrm>
            <a:off x="457200" y="1600201"/>
            <a:ext cx="8229600" cy="2438400"/>
          </a:xfrm>
          <a:solidFill>
            <a:schemeClr val="bg1"/>
          </a:solidFill>
        </p:spPr>
        <p:txBody>
          <a:bodyPr/>
          <a:lstStyle/>
          <a:p>
            <a:r>
              <a:rPr lang="en-US" dirty="0" smtClean="0"/>
              <a:t>Large automotive insurance companies</a:t>
            </a:r>
          </a:p>
          <a:p>
            <a:r>
              <a:rPr lang="en-US" dirty="0" smtClean="0"/>
              <a:t>Automotive manufactures</a:t>
            </a:r>
          </a:p>
          <a:p>
            <a:r>
              <a:rPr lang="en-US" dirty="0" smtClean="0"/>
              <a:t>Large junk yards and recycling yards</a:t>
            </a:r>
          </a:p>
          <a:p>
            <a:r>
              <a:rPr lang="en-US" dirty="0" smtClean="0"/>
              <a:t>Local towing companies</a:t>
            </a:r>
          </a:p>
          <a:p>
            <a:pPr lvl="1">
              <a:buNone/>
            </a:pP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carversation.com/wp-content/uploads/2010/08/2012mercedesclsclass000.jpg"/>
          <p:cNvPicPr>
            <a:picLocks noChangeAspect="1" noChangeArrowheads="1"/>
          </p:cNvPicPr>
          <p:nvPr/>
        </p:nvPicPr>
        <p:blipFill>
          <a:blip r:embed="rId2" cstate="print"/>
          <a:srcRect/>
          <a:stretch>
            <a:fillRect/>
          </a:stretch>
        </p:blipFill>
        <p:spPr bwMode="auto">
          <a:xfrm>
            <a:off x="0" y="-59532"/>
            <a:ext cx="9223375" cy="6917532"/>
          </a:xfrm>
          <a:prstGeom prst="rect">
            <a:avLst/>
          </a:prstGeom>
          <a:noFill/>
        </p:spPr>
      </p:pic>
      <p:sp>
        <p:nvSpPr>
          <p:cNvPr id="2" name="Title 1"/>
          <p:cNvSpPr>
            <a:spLocks noGrp="1"/>
          </p:cNvSpPr>
          <p:nvPr>
            <p:ph type="title"/>
          </p:nvPr>
        </p:nvSpPr>
        <p:spPr/>
        <p:txBody>
          <a:bodyPr/>
          <a:lstStyle/>
          <a:p>
            <a:r>
              <a:rPr lang="en-US" b="1" dirty="0" smtClean="0">
                <a:solidFill>
                  <a:schemeClr val="bg1"/>
                </a:solidFill>
              </a:rPr>
              <a:t>Vehicles we want to cut</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tatic.cargurus.com/images/site/2008/06/09/00/10/1991_mercedes-benz_300-class_4_dr_300e_sedan-pic-15142.jpe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Title 1"/>
          <p:cNvSpPr>
            <a:spLocks noGrp="1"/>
          </p:cNvSpPr>
          <p:nvPr>
            <p:ph type="title"/>
          </p:nvPr>
        </p:nvSpPr>
        <p:spPr>
          <a:xfrm>
            <a:off x="457200" y="0"/>
            <a:ext cx="8229600" cy="1143000"/>
          </a:xfrm>
        </p:spPr>
        <p:txBody>
          <a:bodyPr/>
          <a:lstStyle/>
          <a:p>
            <a:r>
              <a:rPr lang="en-US" b="1" dirty="0" smtClean="0"/>
              <a:t>Want we end up with</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fontScale="90000"/>
          </a:bodyPr>
          <a:lstStyle/>
          <a:p>
            <a:r>
              <a:rPr lang="en-US" dirty="0" smtClean="0"/>
              <a:t>Simulate the Presence of Advanced Steels</a:t>
            </a:r>
            <a:endParaRPr lang="en-US" dirty="0"/>
          </a:p>
        </p:txBody>
      </p:sp>
      <p:sp>
        <p:nvSpPr>
          <p:cNvPr id="3" name="Content Placeholder 2"/>
          <p:cNvSpPr>
            <a:spLocks noGrp="1"/>
          </p:cNvSpPr>
          <p:nvPr>
            <p:ph idx="1"/>
          </p:nvPr>
        </p:nvSpPr>
        <p:spPr>
          <a:xfrm>
            <a:off x="457200" y="1600201"/>
            <a:ext cx="8229600" cy="2819400"/>
          </a:xfrm>
          <a:solidFill>
            <a:schemeClr val="bg1"/>
          </a:solidFill>
        </p:spPr>
        <p:txBody>
          <a:bodyPr/>
          <a:lstStyle/>
          <a:p>
            <a:r>
              <a:rPr lang="en-US" dirty="0" smtClean="0"/>
              <a:t>So how do you do that on a that 20 year old car that the tow yard dropped off on the training grounds?</a:t>
            </a:r>
          </a:p>
          <a:p>
            <a:endParaRPr lang="en-US" dirty="0"/>
          </a:p>
          <a:p>
            <a:pPr>
              <a:buNone/>
            </a:pPr>
            <a:r>
              <a:rPr lang="en-US" dirty="0" smtClean="0"/>
              <a:t>Easy!  Spray Paint!</a:t>
            </a:r>
          </a:p>
          <a:p>
            <a:pPr>
              <a:buNone/>
            </a:pP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2" end="2"/>
                                            </p:txEl>
                                          </p:spTgt>
                                        </p:tgtEl>
                                        <p:attrNameLst>
                                          <p:attrName>fill.type</p:attrName>
                                        </p:attrNameLst>
                                      </p:cBhvr>
                                      <p:to>
                                        <p:strVal val="solid"/>
                                      </p:to>
                                    </p:set>
                                  </p:childTnLst>
                                </p:cTn>
                              </p:par>
                              <p:par>
                                <p:cTn id="10" presetID="63" presetClass="path" presetSubtype="0" accel="50000" decel="50000" fill="hold" nodeType="withEffect">
                                  <p:stCondLst>
                                    <p:cond delay="0"/>
                                  </p:stCondLst>
                                  <p:iterate type="lt">
                                    <p:tmPct val="0"/>
                                  </p:iterate>
                                  <p:childTnLst>
                                    <p:animMotion origin="layout" path="M 0 0  L 0.25 0  E" pathEditMode="relative" ptsTypes="">
                                      <p:cBhvr>
                                        <p:cTn id="11" dur="2000" fill="hold"/>
                                        <p:tgtEl>
                                          <p:spTgt spid="3">
                                            <p:txEl>
                                              <p:pRg st="2" end="2"/>
                                            </p:txEl>
                                          </p:spTgt>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5" presetClass="emph" presetSubtype="1" nodeType="clickEffect">
                                  <p:stCondLst>
                                    <p:cond delay="0"/>
                                  </p:stCondLst>
                                  <p:iterate type="lt">
                                    <p:tmAbs val="0"/>
                                  </p:iterate>
                                  <p:childTnLst>
                                    <p:set>
                                      <p:cBhvr override="childStyle">
                                        <p:cTn id="15" dur="indefinite"/>
                                        <p:tgtEl>
                                          <p:spTgt spid="3">
                                            <p:txEl>
                                              <p:pRg st="2" end="2"/>
                                            </p:txEl>
                                          </p:spTgt>
                                        </p:tgtEl>
                                        <p:attrNameLst>
                                          <p:attrName>style.fontStyle</p:attrName>
                                        </p:attrNameLst>
                                      </p:cBhvr>
                                      <p:to>
                                        <p:strVal val="normal"/>
                                      </p:to>
                                    </p:set>
                                    <p:set>
                                      <p:cBhvr override="childStyle">
                                        <p:cTn id="16" dur="indefinite"/>
                                        <p:tgtEl>
                                          <p:spTgt spid="3">
                                            <p:txEl>
                                              <p:pRg st="2" end="2"/>
                                            </p:txEl>
                                          </p:spTgt>
                                        </p:tgtEl>
                                        <p:attrNameLst>
                                          <p:attrName>style.fontWeight</p:attrName>
                                        </p:attrNameLst>
                                      </p:cBhvr>
                                      <p:to>
                                        <p:strVal val="bold"/>
                                      </p:to>
                                    </p:set>
                                    <p:set>
                                      <p:cBhvr override="childStyle">
                                        <p:cTn id="17"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9458" name="Picture 2" descr="http://r3.cygnuspub.com/files/cygnus/image/FHC/2010/DEC/600x400/37-1.jpg_10464584.jpg"/>
          <p:cNvPicPr>
            <a:picLocks noChangeAspect="1" noChangeArrowheads="1"/>
          </p:cNvPicPr>
          <p:nvPr/>
        </p:nvPicPr>
        <p:blipFill>
          <a:blip r:embed="rId2" cstate="print"/>
          <a:srcRect/>
          <a:stretch>
            <a:fillRect/>
          </a:stretch>
        </p:blipFill>
        <p:spPr bwMode="auto">
          <a:xfrm>
            <a:off x="-609600" y="0"/>
            <a:ext cx="10287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482" name="Picture 2" descr="http://r2.cygnuspub.com/files/cygnus/image/FHC/2010/DEC/600x400/38-1.jpg_10464582.jpg"/>
          <p:cNvPicPr>
            <a:picLocks noChangeAspect="1" noChangeArrowheads="1"/>
          </p:cNvPicPr>
          <p:nvPr/>
        </p:nvPicPr>
        <p:blipFill>
          <a:blip r:embed="rId2" cstate="print"/>
          <a:srcRect/>
          <a:stretch>
            <a:fillRect/>
          </a:stretch>
        </p:blipFill>
        <p:spPr bwMode="auto">
          <a:xfrm>
            <a:off x="-533400" y="0"/>
            <a:ext cx="102108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But where should you paint?</a:t>
            </a:r>
            <a:endParaRPr lang="en-US" dirty="0"/>
          </a:p>
        </p:txBody>
      </p:sp>
      <p:pic>
        <p:nvPicPr>
          <p:cNvPr id="4" name="Picture 2" descr="C:\Users\Mike\Pictures\Reinforcement_MB_CLK.jpg"/>
          <p:cNvPicPr>
            <a:picLocks noChangeAspect="1" noChangeArrowheads="1"/>
          </p:cNvPicPr>
          <p:nvPr/>
        </p:nvPicPr>
        <p:blipFill>
          <a:blip r:embed="rId2" cstate="print"/>
          <a:srcRect/>
          <a:stretch>
            <a:fillRect/>
          </a:stretch>
        </p:blipFill>
        <p:spPr bwMode="auto">
          <a:xfrm>
            <a:off x="914400" y="1190625"/>
            <a:ext cx="7620000" cy="56673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553</Words>
  <Application>Microsoft Office PowerPoint</Application>
  <PresentationFormat>On-screen Show (4:3)</PresentationFormat>
  <Paragraphs>71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Teaching Advanced Steels</vt:lpstr>
      <vt:lpstr>Module Goals</vt:lpstr>
      <vt:lpstr>Getting Late Model Vehicles</vt:lpstr>
      <vt:lpstr>Vehicles we want to cut</vt:lpstr>
      <vt:lpstr>Want we end up with</vt:lpstr>
      <vt:lpstr>Simulate the Presence of Advanced Steels</vt:lpstr>
      <vt:lpstr>Slide 7</vt:lpstr>
      <vt:lpstr>Slide 8</vt:lpstr>
      <vt:lpstr>But where should you paint?</vt:lpstr>
      <vt:lpstr>Top 10 Best selling Vehicles (2011)</vt:lpstr>
      <vt:lpstr>Moditech Magnet labels</vt:lpstr>
      <vt:lpstr>Moditech Magnet labels</vt:lpstr>
      <vt:lpstr>Printable Magnet Sheet</vt:lpstr>
      <vt:lpstr>Printable Magnet Sheet</vt:lpstr>
      <vt:lpstr>Simulated Tool Failure</vt:lpstr>
      <vt:lpstr>Blades can break</vt:lpstr>
      <vt:lpstr>Remember Hand Tools</vt:lpstr>
      <vt:lpstr>Plan B</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Advanced Steels</dc:title>
  <dc:creator>Mike</dc:creator>
  <cp:lastModifiedBy>Mike</cp:lastModifiedBy>
  <cp:revision>16</cp:revision>
  <dcterms:created xsi:type="dcterms:W3CDTF">2012-04-30T02:56:44Z</dcterms:created>
  <dcterms:modified xsi:type="dcterms:W3CDTF">2012-05-01T11:32:04Z</dcterms:modified>
</cp:coreProperties>
</file>