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2" r:id="rId4"/>
    <p:sldId id="263" r:id="rId5"/>
    <p:sldId id="264" r:id="rId6"/>
    <p:sldId id="265" r:id="rId7"/>
    <p:sldId id="267" r:id="rId8"/>
    <p:sldId id="268" r:id="rId9"/>
    <p:sldId id="269" r:id="rId10"/>
    <p:sldId id="260" r:id="rId11"/>
    <p:sldId id="272" r:id="rId12"/>
    <p:sldId id="270" r:id="rId13"/>
    <p:sldId id="271" r:id="rId14"/>
    <p:sldId id="257" r:id="rId15"/>
    <p:sldId id="258" r:id="rId16"/>
    <p:sldId id="259" r:id="rId17"/>
    <p:sldId id="274" r:id="rId18"/>
    <p:sldId id="275" r:id="rId19"/>
    <p:sldId id="276"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632ECF-A2E6-4095-BF5A-0C6A6E175926}"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32ECF-A2E6-4095-BF5A-0C6A6E175926}"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32ECF-A2E6-4095-BF5A-0C6A6E175926}"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32ECF-A2E6-4095-BF5A-0C6A6E175926}"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32ECF-A2E6-4095-BF5A-0C6A6E175926}"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32ECF-A2E6-4095-BF5A-0C6A6E175926}"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32ECF-A2E6-4095-BF5A-0C6A6E175926}"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32ECF-A2E6-4095-BF5A-0C6A6E175926}"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32ECF-A2E6-4095-BF5A-0C6A6E175926}"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32ECF-A2E6-4095-BF5A-0C6A6E175926}"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32ECF-A2E6-4095-BF5A-0C6A6E175926}"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12ED-5831-41A0-AC29-FB661B83A1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32ECF-A2E6-4095-BF5A-0C6A6E175926}"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812ED-5831-41A0-AC29-FB661B83A1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Use of technology to stay </a:t>
            </a:r>
            <a:r>
              <a:rPr lang="en-US" b="1" dirty="0" smtClean="0"/>
              <a:t>informed</a:t>
            </a:r>
            <a:endParaRPr lang="en-US" dirty="0"/>
          </a:p>
        </p:txBody>
      </p:sp>
      <p:sp>
        <p:nvSpPr>
          <p:cNvPr id="3" name="Subtitle 2"/>
          <p:cNvSpPr>
            <a:spLocks noGrp="1"/>
          </p:cNvSpPr>
          <p:nvPr>
            <p:ph type="subTitle" idx="1"/>
          </p:nvPr>
        </p:nvSpPr>
        <p:spPr/>
        <p:txBody>
          <a:bodyPr/>
          <a:lstStyle/>
          <a:p>
            <a:r>
              <a:rPr lang="en-US" dirty="0" smtClean="0"/>
              <a:t>Mike Smith</a:t>
            </a:r>
          </a:p>
          <a:p>
            <a:r>
              <a:rPr lang="en-US" dirty="0" smtClean="0"/>
              <a:t>BoronExtrication.com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Moditech</a:t>
            </a:r>
            <a:r>
              <a:rPr lang="en-US" dirty="0" smtClean="0"/>
              <a:t> Newsletter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447800"/>
            <a:ext cx="8505825" cy="5177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Rescue Guide Booklet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438400" y="1019175"/>
            <a:ext cx="4295775"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Weber Rescue</a:t>
            </a:r>
            <a:br>
              <a:rPr lang="en-US" dirty="0" smtClean="0"/>
            </a:br>
            <a:r>
              <a:rPr lang="en-US" dirty="0" smtClean="0"/>
              <a:t>Rescue Team Leader Game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717010"/>
            <a:ext cx="9144000" cy="514099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Weber Rescue</a:t>
            </a:r>
            <a:br>
              <a:rPr lang="en-US" dirty="0" smtClean="0"/>
            </a:br>
            <a:r>
              <a:rPr lang="en-US" dirty="0" smtClean="0"/>
              <a:t>Rescue Team Leader Game</a:t>
            </a:r>
            <a:endParaRPr lang="en-US" dirty="0"/>
          </a:p>
        </p:txBody>
      </p:sp>
      <p:pic>
        <p:nvPicPr>
          <p:cNvPr id="4" name="Picture 3" descr="weber_rescue_extrication_game.jpg"/>
          <p:cNvPicPr>
            <a:picLocks noChangeAspect="1"/>
          </p:cNvPicPr>
          <p:nvPr/>
        </p:nvPicPr>
        <p:blipFill>
          <a:blip r:embed="rId2" cstate="print"/>
          <a:stretch>
            <a:fillRect/>
          </a:stretch>
        </p:blipFill>
        <p:spPr>
          <a:xfrm>
            <a:off x="0" y="1447800"/>
            <a:ext cx="9144000" cy="5410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r>
              <a:rPr lang="en-US" dirty="0" smtClean="0"/>
              <a:t> Pages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4400" y="1752600"/>
            <a:ext cx="7267575"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914400" y="1752600"/>
            <a:ext cx="729615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990600" y="2057400"/>
            <a:ext cx="729615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Training Material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1371600"/>
            <a:ext cx="7600950"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Ron Moore's Vehicle Rescue Update </a:t>
            </a:r>
            <a:r>
              <a:rPr lang="en-US" b="1" dirty="0" smtClean="0"/>
              <a:t>2011</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1828800"/>
            <a:ext cx="8020050" cy="43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Responder Safety Institute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524000"/>
            <a:ext cx="9144000" cy="4536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Pictures\Extraction_Zones_Adam_Weiss_Ford_extrication_app.jpg"/>
          <p:cNvPicPr>
            <a:picLocks noChangeAspect="1" noChangeArrowheads="1"/>
          </p:cNvPicPr>
          <p:nvPr/>
        </p:nvPicPr>
        <p:blipFill>
          <a:blip r:embed="rId2" cstate="print"/>
          <a:srcRect/>
          <a:stretch>
            <a:fillRect/>
          </a:stretch>
        </p:blipFill>
        <p:spPr bwMode="auto">
          <a:xfrm>
            <a:off x="0" y="1447800"/>
            <a:ext cx="5257800" cy="3502259"/>
          </a:xfrm>
          <a:prstGeom prst="rect">
            <a:avLst/>
          </a:prstGeom>
          <a:noFill/>
        </p:spPr>
      </p:pic>
      <p:pic>
        <p:nvPicPr>
          <p:cNvPr id="1027" name="Picture 3" descr="C:\Users\Mike\Pictures\Extraction_Zones_Adam_Weiss_Ford_extrication.jpg"/>
          <p:cNvPicPr>
            <a:picLocks noChangeAspect="1" noChangeArrowheads="1"/>
          </p:cNvPicPr>
          <p:nvPr/>
        </p:nvPicPr>
        <p:blipFill>
          <a:blip r:embed="rId3" cstate="print"/>
          <a:srcRect/>
          <a:stretch>
            <a:fillRect/>
          </a:stretch>
        </p:blipFill>
        <p:spPr bwMode="auto">
          <a:xfrm>
            <a:off x="4038600" y="3479927"/>
            <a:ext cx="5105400" cy="3378073"/>
          </a:xfrm>
          <a:prstGeom prst="rect">
            <a:avLst/>
          </a:prstGeom>
          <a:noFill/>
        </p:spPr>
      </p:pic>
      <p:sp>
        <p:nvSpPr>
          <p:cNvPr id="5"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Extraction Zones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Hybrid Auto Extrication Guide</a:t>
            </a:r>
            <a:endParaRPr lang="en-US" dirty="0"/>
          </a:p>
        </p:txBody>
      </p:sp>
      <p:sp>
        <p:nvSpPr>
          <p:cNvPr id="3" name="Content Placeholder 2"/>
          <p:cNvSpPr>
            <a:spLocks noGrp="1"/>
          </p:cNvSpPr>
          <p:nvPr>
            <p:ph idx="1"/>
          </p:nvPr>
        </p:nvSpPr>
        <p:spPr/>
        <p:txBody>
          <a:bodyPr>
            <a:normAutofit/>
          </a:bodyPr>
          <a:lstStyle/>
          <a:p>
            <a:pPr fontAlgn="base"/>
            <a:r>
              <a:rPr lang="en-US" dirty="0" smtClean="0"/>
              <a:t>Field Applications, LLC, is a group effort. Their products are designed by firefighters and paramedics, graphic designers and software engineers. Cal Blake is the founder. He has worked as a first responder in California since 2006.</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Recovery System</a:t>
            </a: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dirty="0" err="1" smtClean="0"/>
              <a:t>Moditech</a:t>
            </a:r>
            <a:r>
              <a:rPr lang="en-US" dirty="0" smtClean="0"/>
              <a:t> Rescue Solutions B.V. designed the Crash Recovery System (CRS) 10 years ago to solve this controversy between safety and accessibility. Now the CRS made its way to the </a:t>
            </a:r>
            <a:r>
              <a:rPr lang="en-US" dirty="0" err="1" smtClean="0"/>
              <a:t>iOS</a:t>
            </a:r>
            <a:r>
              <a:rPr lang="en-US" dirty="0" smtClean="0"/>
              <a:t> platform. With the </a:t>
            </a:r>
            <a:r>
              <a:rPr lang="en-US" dirty="0" err="1" smtClean="0"/>
              <a:t>iCRS</a:t>
            </a:r>
            <a:r>
              <a:rPr lang="en-US" dirty="0" smtClean="0"/>
              <a:t> app, rescue relevant technical vehicle information in regards to restraint systems, reinforcements, propulsion systems are available at your </a:t>
            </a:r>
            <a:r>
              <a:rPr lang="en-US" dirty="0" err="1" smtClean="0"/>
              <a:t>fingertipsSpecially</a:t>
            </a:r>
            <a:r>
              <a:rPr lang="en-US" dirty="0" smtClean="0"/>
              <a:t> developed for emergency responders, </a:t>
            </a:r>
            <a:r>
              <a:rPr lang="en-US" dirty="0" err="1" smtClean="0"/>
              <a:t>iCRS</a:t>
            </a:r>
            <a:r>
              <a:rPr lang="en-US" dirty="0" smtClean="0"/>
              <a:t> provides an invaluable source of information. After selection of the right model from the comprehensive database, </a:t>
            </a:r>
            <a:r>
              <a:rPr lang="en-US" dirty="0" err="1" smtClean="0"/>
              <a:t>iCRS</a:t>
            </a:r>
            <a:r>
              <a:rPr lang="en-US" dirty="0" smtClean="0"/>
              <a:t> shows an interactive top and side view of the vehicle, indicating the exact location of rescue relevant equipment in various color schemes. Additional information can be displayed to indicate how to safely disable these systems during rescue operations.</a:t>
            </a:r>
          </a:p>
          <a:p>
            <a:pPr fontAlgn="base"/>
            <a:r>
              <a:rPr lang="en-US" dirty="0" smtClean="0"/>
              <a:t>Know </a:t>
            </a:r>
            <a:r>
              <a:rPr lang="en-US" dirty="0" err="1" smtClean="0"/>
              <a:t>whatʼs</a:t>
            </a:r>
            <a:r>
              <a:rPr lang="en-US" dirty="0" smtClean="0"/>
              <a:t> inside! </a:t>
            </a:r>
            <a:r>
              <a:rPr lang="en-US" dirty="0" err="1" smtClean="0"/>
              <a:t>iCRS</a:t>
            </a:r>
            <a:r>
              <a:rPr lang="en-US" dirty="0" smtClean="0"/>
              <a:t> enables emergency </a:t>
            </a:r>
            <a:r>
              <a:rPr lang="en-US" dirty="0" err="1" smtClean="0"/>
              <a:t>resonders</a:t>
            </a:r>
            <a:r>
              <a:rPr lang="en-US" dirty="0" smtClean="0"/>
              <a:t> to:</a:t>
            </a:r>
          </a:p>
          <a:p>
            <a:pPr lvl="1" fontAlgn="base"/>
            <a:r>
              <a:rPr lang="en-US" dirty="0" smtClean="0"/>
              <a:t>Access a comprehensive database including all airbag equipped passenger cars available in North-America.</a:t>
            </a:r>
          </a:p>
          <a:p>
            <a:pPr lvl="1" fontAlgn="base"/>
            <a:r>
              <a:rPr lang="en-US" dirty="0" smtClean="0"/>
              <a:t> Latest technology included (hybrid, electric and fuel cell vehicles, new airbag technologies and advanced steel reinforcements).</a:t>
            </a:r>
          </a:p>
          <a:p>
            <a:pPr lvl="1" fontAlgn="base"/>
            <a:r>
              <a:rPr lang="en-US" dirty="0" smtClean="0"/>
              <a:t>Quick and easy access to all rescue relevant vehicle information.</a:t>
            </a:r>
          </a:p>
          <a:p>
            <a:pPr lvl="1" fontAlgn="base"/>
            <a:r>
              <a:rPr lang="en-US" dirty="0" smtClean="0"/>
              <a:t>Access deactivation information to disable the propulsion and restraint systems within seconds.</a:t>
            </a:r>
          </a:p>
          <a:p>
            <a:pPr lvl="1" fontAlgn="base"/>
            <a:r>
              <a:rPr lang="en-US" dirty="0" smtClean="0"/>
              <a:t>Base extrication plans on the actual vehicle equipment to save valuable time.</a:t>
            </a:r>
          </a:p>
          <a:p>
            <a:pPr lvl="1" fontAlgn="base"/>
            <a:r>
              <a:rPr lang="en-US" dirty="0" smtClean="0"/>
              <a:t>Database updates available every other week.</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West Virginia University Research Corporation/NAFTC</a:t>
            </a: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smtClean="0"/>
              <a:t>This first responder quick reference guide, developed by the National Alternative Fuels Training Consortium (NAFTC), is a tool for emergency personnel who need to access information about alternative fuel and advanced technology vehicles at an accident scene. This app contains information on advanced technology vehicles such as hybrid, plug-in hybrid, battery, and fuel cell electric vehicles, as well as vehicles powered by alternative fuels such as biodiesel, ethanol, natural gas, propane, and hydrogen. You will find detailed, vehicle-specific information including identification mechanisms, disconnect procedures, and other special concerns. Although similar, each vehicle has distinct differences that make it unique, and first responders need to know and understand these differences. The NAFTC understands the hazards that alternative fuel and advanced technology vehicles could pose to emergency personnel, and this app, along with our entire suite of First Responder Safety Training products, provides first responders with the information needed to safely respond to an accident involving one of these vehicles. This app can be used on both the </a:t>
            </a:r>
            <a:r>
              <a:rPr lang="en-US" dirty="0" err="1" smtClean="0"/>
              <a:t>iPhone</a:t>
            </a:r>
            <a:r>
              <a:rPr lang="en-US" dirty="0" smtClean="0"/>
              <a:t> and the </a:t>
            </a:r>
            <a:r>
              <a:rPr lang="en-US" dirty="0" err="1" smtClean="0"/>
              <a:t>iPad</a:t>
            </a:r>
            <a:r>
              <a:rPr lang="en-US" dirty="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Opel Rescue Cards</a:t>
            </a:r>
            <a:endParaRPr lang="en-US" dirty="0"/>
          </a:p>
        </p:txBody>
      </p:sp>
      <p:sp>
        <p:nvSpPr>
          <p:cNvPr id="3" name="Content Placeholder 2"/>
          <p:cNvSpPr>
            <a:spLocks noGrp="1"/>
          </p:cNvSpPr>
          <p:nvPr>
            <p:ph idx="1"/>
          </p:nvPr>
        </p:nvSpPr>
        <p:spPr/>
        <p:txBody>
          <a:bodyPr>
            <a:normAutofit/>
          </a:bodyPr>
          <a:lstStyle/>
          <a:p>
            <a:pPr fontAlgn="base"/>
            <a:r>
              <a:rPr lang="en-US" dirty="0" smtClean="0"/>
              <a:t>Opel is placing the information for some 60 models from 1991 to present on a mobile portal that can be used on any </a:t>
            </a:r>
            <a:r>
              <a:rPr lang="en-US" dirty="0" err="1" smtClean="0"/>
              <a:t>smartphone</a:t>
            </a:r>
            <a:r>
              <a:rPr lang="en-US" dirty="0" smtClean="0"/>
              <a:t> which has access to the Internet. This free mobile service is available in 10 European languages[1] and enables rescue crews to access important information instantly. An eleventh language, Turkish, will follow shortly.</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ike\Pictures\rescue_cards_extrication_ope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Opel Rescue Cards</a:t>
            </a:r>
            <a:endParaRPr lang="en-US" dirty="0"/>
          </a:p>
        </p:txBody>
      </p:sp>
      <p:pic>
        <p:nvPicPr>
          <p:cNvPr id="3074" name="Picture 2" descr="C:\Users\Mike\Pictures\rescue_cards_extrication.jpg"/>
          <p:cNvPicPr>
            <a:picLocks noChangeAspect="1" noChangeArrowheads="1"/>
          </p:cNvPicPr>
          <p:nvPr/>
        </p:nvPicPr>
        <p:blipFill>
          <a:blip r:embed="rId2" cstate="print"/>
          <a:srcRect/>
          <a:stretch>
            <a:fillRect/>
          </a:stretch>
        </p:blipFill>
        <p:spPr bwMode="auto">
          <a:xfrm>
            <a:off x="0" y="2438400"/>
            <a:ext cx="3286125" cy="2790825"/>
          </a:xfrm>
          <a:prstGeom prst="rect">
            <a:avLst/>
          </a:prstGeom>
          <a:noFill/>
        </p:spPr>
      </p:pic>
      <p:pic>
        <p:nvPicPr>
          <p:cNvPr id="3075" name="Picture 3" descr="C:\Users\Mike\Pictures\rescue_cards_extrication-smartphone-app.jpg"/>
          <p:cNvPicPr>
            <a:picLocks noChangeAspect="1" noChangeArrowheads="1"/>
          </p:cNvPicPr>
          <p:nvPr/>
        </p:nvPicPr>
        <p:blipFill>
          <a:blip r:embed="rId3" cstate="print"/>
          <a:srcRect/>
          <a:stretch>
            <a:fillRect/>
          </a:stretch>
        </p:blipFill>
        <p:spPr bwMode="auto">
          <a:xfrm>
            <a:off x="4038600" y="2514600"/>
            <a:ext cx="1143000" cy="2260600"/>
          </a:xfrm>
          <a:prstGeom prst="rect">
            <a:avLst/>
          </a:prstGeom>
          <a:noFill/>
        </p:spPr>
      </p:pic>
      <p:pic>
        <p:nvPicPr>
          <p:cNvPr id="3076" name="Picture 4" descr="C:\Users\Mike\Pictures\rescue_cards_extrication-car.jpg"/>
          <p:cNvPicPr>
            <a:picLocks noChangeAspect="1" noChangeArrowheads="1"/>
          </p:cNvPicPr>
          <p:nvPr/>
        </p:nvPicPr>
        <p:blipFill>
          <a:blip r:embed="rId4" cstate="print"/>
          <a:srcRect/>
          <a:stretch>
            <a:fillRect/>
          </a:stretch>
        </p:blipFill>
        <p:spPr bwMode="auto">
          <a:xfrm>
            <a:off x="5638800" y="2133600"/>
            <a:ext cx="3248025" cy="38385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Newletters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507</Words>
  <Application>Microsoft Office PowerPoint</Application>
  <PresentationFormat>On-screen Show (4:3)</PresentationFormat>
  <Paragraphs>30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Use of technology to stay informed</vt:lpstr>
      <vt:lpstr>Slide 2</vt:lpstr>
      <vt:lpstr>Hybrid Auto Extrication Guide</vt:lpstr>
      <vt:lpstr>Crash Recovery System</vt:lpstr>
      <vt:lpstr>West Virginia University Research Corporation/NAFTC</vt:lpstr>
      <vt:lpstr>Opel Rescue Cards</vt:lpstr>
      <vt:lpstr>Slide 7</vt:lpstr>
      <vt:lpstr>Opel Rescue Cards</vt:lpstr>
      <vt:lpstr>Newletters</vt:lpstr>
      <vt:lpstr>Moditech Newsletter</vt:lpstr>
      <vt:lpstr>Rescue Guide Booklet</vt:lpstr>
      <vt:lpstr>Weber Rescue Rescue Team Leader Game</vt:lpstr>
      <vt:lpstr>Weber Rescue Rescue Team Leader Game</vt:lpstr>
      <vt:lpstr>Facebook Pages</vt:lpstr>
      <vt:lpstr>Slide 15</vt:lpstr>
      <vt:lpstr>Slide 16</vt:lpstr>
      <vt:lpstr>Free Training Material</vt:lpstr>
      <vt:lpstr>Ron Moore's Vehicle Rescue Update 2011</vt:lpstr>
      <vt:lpstr>Emergency Responder Safety Institute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to stay informed</dc:title>
  <dc:creator>Mike</dc:creator>
  <cp:lastModifiedBy>Mike</cp:lastModifiedBy>
  <cp:revision>10</cp:revision>
  <dcterms:created xsi:type="dcterms:W3CDTF">2012-04-29T02:08:45Z</dcterms:created>
  <dcterms:modified xsi:type="dcterms:W3CDTF">2012-05-01T11:31:33Z</dcterms:modified>
</cp:coreProperties>
</file>